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80" r:id="rId4"/>
    <p:sldId id="295" r:id="rId5"/>
    <p:sldId id="296" r:id="rId6"/>
    <p:sldId id="297" r:id="rId7"/>
    <p:sldId id="298" r:id="rId8"/>
    <p:sldId id="299" r:id="rId9"/>
    <p:sldId id="300" r:id="rId10"/>
    <p:sldId id="283" r:id="rId11"/>
    <p:sldId id="284" r:id="rId12"/>
    <p:sldId id="310" r:id="rId13"/>
    <p:sldId id="304" r:id="rId14"/>
    <p:sldId id="309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7" autoAdjust="0"/>
    <p:restoredTop sz="86385" autoAdjust="0"/>
  </p:normalViewPr>
  <p:slideViewPr>
    <p:cSldViewPr snapToGrid="0">
      <p:cViewPr varScale="1">
        <p:scale>
          <a:sx n="57" d="100"/>
          <a:sy n="57" d="100"/>
        </p:scale>
        <p:origin x="268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82752-990D-40E2-A8A7-191AD16512A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8790E-83D1-47E9-80EA-9EDBFA3E5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61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8790E-83D1-47E9-80EA-9EDBFA3E51F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3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56816-44F1-4BC0-87B0-9422DBF13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5F36B-0F64-4175-BA5C-FC7199DF44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E4DDB-A4BD-48D2-B98A-2DE2EFB91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79E01-7008-4FFF-A670-061FD2D73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56ABB-3443-4630-BB75-7AF0D09F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74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659CA-14B2-4BF7-8D61-BF1AC6F2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865C2-5210-460B-9DE9-4A55D1C9C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9C545-7289-4FA4-970D-B236CF596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27180-8330-4ACD-A928-14716744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CE430-3D12-4C36-B473-0811EFFC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7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FFAAC-0714-49BC-9D30-F4C7D6E587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F5DCC-2CDF-4A04-996D-ADCB59FD3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EE236-BA3C-4E3C-A7F8-60ECC245B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A3A35-E60C-46DF-A90D-0206C3A1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0820-D5F5-4A40-A1A9-48F4F8DF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27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70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081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555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020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707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799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146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97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E107A-C61B-460D-BF91-9A11A7DA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56146-409C-4941-AA62-36C8085B9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90881-0F69-4BAC-922E-23F757D8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E4F2D-2B99-44F3-B46F-55A8396E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C6BEA-9A67-4432-86D8-BE6E589E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899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8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68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35436-9A63-4A03-95A5-DCA5AD36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139A9-06BF-47DC-8DDA-4E831FBD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500E9-0CC4-44E6-B85C-AED62FE98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9C7A0-8C6A-4DB4-82B8-B6A7CF17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60E4E-2871-4605-9C4B-4A242436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33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F481-76D3-408C-AFE4-5E92778C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B4434-A94A-4022-BA6D-50E012D52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28B30-4CE6-4B62-ADF7-A70435098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2B081-8925-471F-A8F1-8C24C644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1DB51-48E9-4974-8916-48C3974D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8350C-7C00-4AC4-A577-F93F6FD3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70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F8A7-A5FE-495A-85DF-985F3C22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C4470-1963-4F64-BC56-6E78CFFC6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6DBCF-3C46-4326-A72F-7B830BC3D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0803D-7DCD-404F-B48F-2BB2E198F0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D8A62-4458-4A5C-A608-E724AA1007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9148A-61F1-4ED3-902A-82537949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10A42A-9FEE-4F24-AA5A-D6CCA69E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96605C-387E-4D18-8228-7AF533F91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3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E83F-5C02-415D-B7D0-D07C9C62B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B8C41-B885-47AA-9A56-234B05F39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67061-E950-4406-AD83-F119A534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3D0E2-06E0-4976-9ABF-2D4520B6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8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7FDE2-E9F5-4532-AB6E-34578B22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7D8A2B-F1BA-4942-A72E-3B446DA5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63527-1B29-4657-8077-8DC85701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0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778DB-A255-4606-B81C-F13851A7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79266-FE75-4ED7-9A47-4FFC2E84E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C9076-17DB-4BC6-A638-B159DBC3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FE723-D76D-4F03-A28A-B831ED3D5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310BD-27CE-40F4-A277-E3FFC7D6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5625F-E2C9-4FAE-ACB3-7A5EDF3E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92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32DD-A7CB-4123-822F-00684AED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C36151-AA3C-4DCB-AB9F-00796B7F6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1C05F9-B330-4753-81A2-F5CD2E124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848F1-BD08-480C-95FD-644A9304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710EB-655A-4BB2-8F11-0F6643BF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557DA-651C-4B66-95AF-F702EE78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7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9F0CB2-F3E2-4C20-B7C9-6150BE43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8C312-F3C6-426D-9511-580F294D1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B2CF8-7BD9-4AC5-A805-15A235CAC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B2757-2FA3-404B-96CE-0FDD38B3567C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2B84E-FAD5-498E-BBDF-4BA30B1AD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E02AB-56F7-4A07-9DC0-D8DC99D17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61329-037E-4A6C-805C-5943C933A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63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30762-4DBB-4129-B3BC-750478172FAB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21D67-DDB5-420B-8E4A-291B52614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95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fe4summer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BD695-24D7-40A8-9852-E57992AD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965894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 safe </a:t>
            </a:r>
            <a:br>
              <a:rPr kumimoji="0" lang="en-GB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  <a:br>
              <a:rPr kumimoji="0" lang="en-GB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</a:t>
            </a:r>
            <a:b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063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 idx="4294967295"/>
          </p:nvPr>
        </p:nvSpPr>
        <p:spPr>
          <a:xfrm>
            <a:off x="3602313" y="187884"/>
            <a:ext cx="4939521" cy="2811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Moorland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Fires</a:t>
            </a:r>
            <a:br>
              <a:rPr kumimoji="0" lang="en-GB" sz="5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" y="-1"/>
            <a:ext cx="3604680" cy="2435469"/>
          </a:xfrm>
          <a:prstGeom prst="rect">
            <a:avLst/>
          </a:prstGeom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947" y="2435469"/>
            <a:ext cx="3623311" cy="2148254"/>
          </a:xfrm>
          <a:prstGeom prst="rect">
            <a:avLst/>
          </a:prstGeom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" y="4582258"/>
            <a:ext cx="3604681" cy="2275742"/>
          </a:xfrm>
          <a:prstGeom prst="rect">
            <a:avLst/>
          </a:prstGeom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88" y="4938"/>
            <a:ext cx="3623394" cy="2418808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4717" y="2423746"/>
            <a:ext cx="3630791" cy="2171701"/>
          </a:xfrm>
          <a:prstGeom prst="rect">
            <a:avLst/>
          </a:prstGeom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4717" y="4595447"/>
            <a:ext cx="3648365" cy="2281603"/>
          </a:xfrm>
          <a:prstGeom prst="rect">
            <a:avLst/>
          </a:prstGeom>
        </p:spPr>
      </p:pic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65" y="0"/>
            <a:ext cx="4981074" cy="6862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40DB2-F7C7-D1EE-FE3C-13F804125A9D}"/>
              </a:ext>
            </a:extLst>
          </p:cNvPr>
          <p:cNvSpPr txBox="1"/>
          <p:nvPr/>
        </p:nvSpPr>
        <p:spPr>
          <a:xfrm>
            <a:off x="3623994" y="589957"/>
            <a:ext cx="49810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Moorland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Fires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2992522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 idx="4294967295"/>
          </p:nvPr>
        </p:nvSpPr>
        <p:spPr>
          <a:xfrm>
            <a:off x="167269" y="173268"/>
            <a:ext cx="11809142" cy="10302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Damage caused by Grassfires and Moorland Fires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5" descr="Wildlife a deer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95" y="1269892"/>
            <a:ext cx="3300692" cy="196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Wildlife a bir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09" y="1269893"/>
            <a:ext cx="3641268" cy="196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41395" y="3253903"/>
            <a:ext cx="3300692" cy="584200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/>
            <a:r>
              <a:rPr lang="en-GB" sz="3200" b="1" dirty="0">
                <a:latin typeface="+mn-lt"/>
              </a:rPr>
              <a:t>Animals </a:t>
            </a:r>
          </a:p>
        </p:txBody>
      </p:sp>
      <p:pic>
        <p:nvPicPr>
          <p:cNvPr id="9" name="Picture 8" descr="a reservoir full of wate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95" y="3860333"/>
            <a:ext cx="3300691" cy="188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241395" y="5715663"/>
            <a:ext cx="3300691" cy="584775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Drinking</a:t>
            </a:r>
            <a:r>
              <a:rPr kumimoji="0" lang="en-GB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GB" sz="3200" b="1" kern="0" dirty="0"/>
              <a:t>w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ater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1" name="Picture 10" descr="plants on a moorlan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09" y="3862982"/>
            <a:ext cx="3682864" cy="18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73008" y="5716238"/>
            <a:ext cx="3724460" cy="584200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/>
            <a:r>
              <a:rPr lang="en-GB" sz="3200" b="1" dirty="0">
                <a:latin typeface="+mn-lt"/>
              </a:rPr>
              <a:t>Plants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673009" y="3253903"/>
            <a:ext cx="3682864" cy="584200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/>
            <a:r>
              <a:rPr lang="en-GB" sz="3200" b="1" dirty="0">
                <a:latin typeface="+mn-lt"/>
              </a:rPr>
              <a:t>Birds</a:t>
            </a:r>
          </a:p>
        </p:txBody>
      </p:sp>
    </p:spTree>
    <p:extLst>
      <p:ext uri="{BB962C8B-B14F-4D97-AF65-F5344CB8AC3E}">
        <p14:creationId xmlns:p14="http://schemas.microsoft.com/office/powerpoint/2010/main" val="19197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34370"/>
            <a:ext cx="12192000" cy="6892370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 idx="4294967295"/>
          </p:nvPr>
        </p:nvSpPr>
        <p:spPr>
          <a:xfrm>
            <a:off x="1175657" y="359212"/>
            <a:ext cx="10043885" cy="14700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7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 and Money</a:t>
            </a:r>
            <a:br>
              <a:rPr kumimoji="0" lang="en-GB" sz="5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GB" sz="5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9258" y="1153836"/>
            <a:ext cx="1045028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sz="4000" dirty="0"/>
              <a:t>Fires are dangerous and unpredictable – they spread quickly and cause a huge amount of damage.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larm clock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47" y="3154651"/>
            <a:ext cx="2575932" cy="3011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money coins and no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02" y="3154651"/>
            <a:ext cx="2575933" cy="30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63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 idx="4294967295"/>
          </p:nvPr>
        </p:nvSpPr>
        <p:spPr>
          <a:xfrm>
            <a:off x="2180771" y="0"/>
            <a:ext cx="7772400" cy="14700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Information and Advice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18343" y="1470025"/>
            <a:ext cx="8462359" cy="3815653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Remember, if you see smoke or a fire in the countryside or on the moors call </a:t>
            </a:r>
            <a:r>
              <a:rPr lang="en-GB" sz="3200" b="1" dirty="0"/>
              <a:t>999</a:t>
            </a:r>
            <a:r>
              <a:rPr lang="en-GB" sz="3200" dirty="0"/>
              <a:t> immediately and ask for the Fire Service.</a:t>
            </a:r>
          </a:p>
          <a:p>
            <a:pPr marL="342900" indent="-342900"/>
            <a:endParaRPr lang="en-GB" sz="3200" dirty="0"/>
          </a:p>
          <a:p>
            <a:r>
              <a:rPr lang="en-GB" sz="3200" dirty="0"/>
              <a:t>Tell the operator as much information as you can about your location.  </a:t>
            </a:r>
          </a:p>
          <a:p>
            <a:pPr marL="342900" indent="-342900"/>
            <a:endParaRPr lang="en-GB" sz="3200" dirty="0"/>
          </a:p>
          <a:p>
            <a:r>
              <a:rPr lang="en-GB" sz="3200" b="1" dirty="0"/>
              <a:t>Never</a:t>
            </a:r>
            <a:r>
              <a:rPr lang="en-GB" sz="3200" dirty="0"/>
              <a:t> attempt to tackle the fire yourself.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1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Title 6"/>
          <p:cNvSpPr txBox="1">
            <a:spLocks noGrp="1"/>
          </p:cNvSpPr>
          <p:nvPr>
            <p:ph type="title" idx="4294967295"/>
          </p:nvPr>
        </p:nvSpPr>
        <p:spPr>
          <a:xfrm>
            <a:off x="1484101" y="490652"/>
            <a:ext cx="9223797" cy="4967514"/>
          </a:xfrm>
          <a:prstGeom prst="rect">
            <a:avLst/>
          </a:prstGeom>
          <a:noFill/>
          <a:ln>
            <a:noFill/>
            <a:prstDash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prstClr val="black"/>
                  </a:solidFill>
                </a:ln>
              </a:rPr>
              <a:t>Please stay safe </a:t>
            </a:r>
            <a:br>
              <a:rPr lang="en-GB" sz="8800" b="1" dirty="0">
                <a:ln>
                  <a:solidFill>
                    <a:prstClr val="black"/>
                  </a:solidFill>
                </a:ln>
              </a:rPr>
            </a:br>
            <a:r>
              <a:rPr lang="en-GB" sz="8800" b="1" dirty="0">
                <a:ln>
                  <a:solidFill>
                    <a:prstClr val="black"/>
                  </a:solidFill>
                </a:ln>
              </a:rPr>
              <a:t>this </a:t>
            </a:r>
            <a:br>
              <a:rPr lang="en-GB" sz="8800" b="1" dirty="0">
                <a:ln>
                  <a:solidFill>
                    <a:prstClr val="black"/>
                  </a:solidFill>
                </a:ln>
              </a:rPr>
            </a:br>
            <a:r>
              <a:rPr lang="en-GB" sz="8800" b="1" dirty="0">
                <a:ln>
                  <a:solidFill>
                    <a:prstClr val="black"/>
                  </a:solidFill>
                </a:ln>
              </a:rPr>
              <a:t>Summer</a:t>
            </a:r>
            <a:br>
              <a:rPr lang="en-GB" sz="8800" dirty="0"/>
            </a:b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" y="4652522"/>
            <a:ext cx="12191998" cy="4018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/>
              <a:t>Visit </a:t>
            </a:r>
            <a:r>
              <a:rPr lang="en-GB" sz="3200" b="1" dirty="0">
                <a:hlinkClick r:id="rId3"/>
              </a:rPr>
              <a:t>www.safe4summer.com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3758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858643" y="201542"/>
            <a:ext cx="10181063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Grassfires and Moorland Fires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595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541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800" b="1" dirty="0">
                <a:latin typeface="+mn-lt"/>
              </a:rPr>
              <a:t>What causes Grassfires and Moorland Fires?</a:t>
            </a:r>
          </a:p>
        </p:txBody>
      </p:sp>
    </p:spTree>
    <p:extLst>
      <p:ext uri="{BB962C8B-B14F-4D97-AF65-F5344CB8AC3E}">
        <p14:creationId xmlns:p14="http://schemas.microsoft.com/office/powerpoint/2010/main" val="4214501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Cigarettes</a:t>
            </a:r>
          </a:p>
        </p:txBody>
      </p:sp>
      <p:pic>
        <p:nvPicPr>
          <p:cNvPr id="4" name="Picture 3" descr="Cigarette in grass">
            <a:extLst>
              <a:ext uri="{FF2B5EF4-FFF2-40B4-BE49-F238E27FC236}">
                <a16:creationId xmlns:a16="http://schemas.microsoft.com/office/drawing/2014/main" id="{CE79B089-BBE2-ACBA-4AE6-C6C92D82F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91" y="1690688"/>
            <a:ext cx="3709217" cy="290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4409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Barbeques</a:t>
            </a:r>
          </a:p>
        </p:txBody>
      </p:sp>
      <p:pic>
        <p:nvPicPr>
          <p:cNvPr id="5" name="Picture 4" descr="small disposable barbeque burning on grass. ">
            <a:extLst>
              <a:ext uri="{FF2B5EF4-FFF2-40B4-BE49-F238E27FC236}">
                <a16:creationId xmlns:a16="http://schemas.microsoft.com/office/drawing/2014/main" id="{194C7515-DB50-21B0-717C-E8261DA6F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16" y="1717159"/>
            <a:ext cx="4679167" cy="31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0816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Litter</a:t>
            </a:r>
          </a:p>
        </p:txBody>
      </p:sp>
      <p:pic>
        <p:nvPicPr>
          <p:cNvPr id="4" name="Picture 3" descr="broken green bottle left on grass.">
            <a:extLst>
              <a:ext uri="{FF2B5EF4-FFF2-40B4-BE49-F238E27FC236}">
                <a16:creationId xmlns:a16="http://schemas.microsoft.com/office/drawing/2014/main" id="{334CC595-DDCA-E239-103B-F8282AB8DD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37" y="1604492"/>
            <a:ext cx="4876325" cy="298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9180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Camp Fires</a:t>
            </a:r>
          </a:p>
        </p:txBody>
      </p:sp>
      <p:pic>
        <p:nvPicPr>
          <p:cNvPr id="5" name="Picture 4" descr="Small campfire on grass.">
            <a:extLst>
              <a:ext uri="{FF2B5EF4-FFF2-40B4-BE49-F238E27FC236}">
                <a16:creationId xmlns:a16="http://schemas.microsoft.com/office/drawing/2014/main" id="{F219450A-6C44-0DB0-FD01-7AD7A438DF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80" y="1886267"/>
            <a:ext cx="4700662" cy="290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7535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Anti-Social Behaviour</a:t>
            </a:r>
          </a:p>
        </p:txBody>
      </p:sp>
      <p:pic>
        <p:nvPicPr>
          <p:cNvPr id="8" name="Picture 7" descr="A person holding a lit match">
            <a:extLst>
              <a:ext uri="{FF2B5EF4-FFF2-40B4-BE49-F238E27FC236}">
                <a16:creationId xmlns:a16="http://schemas.microsoft.com/office/drawing/2014/main" id="{C2311D51-8845-45D2-94CE-593BA7BCA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4" y="2074863"/>
            <a:ext cx="4856252" cy="32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32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61" b="683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1999" cy="14700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Preventing Grassfires and Moorland Fires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2346" y="1507219"/>
            <a:ext cx="9218683" cy="520581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</a:pPr>
            <a:r>
              <a:rPr lang="en-GB" sz="2200" b="1" dirty="0">
                <a:cs typeface="Arial" pitchFamily="34" charset="0"/>
              </a:rPr>
              <a:t>Cigarettes - </a:t>
            </a:r>
            <a:r>
              <a:rPr lang="en-GB" sz="2200" dirty="0">
                <a:cs typeface="Arial" pitchFamily="34" charset="0"/>
              </a:rPr>
              <a:t>If you are with adults who smoke remind them to extinguish cigarettes properly. </a:t>
            </a:r>
          </a:p>
          <a:p>
            <a:pPr marL="342900" indent="-342900">
              <a:spcBef>
                <a:spcPts val="600"/>
              </a:spcBef>
            </a:pPr>
            <a:endParaRPr lang="en-GB" sz="2200" dirty="0"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GB" sz="2200" b="1" dirty="0">
                <a:cs typeface="Arial" pitchFamily="34" charset="0"/>
              </a:rPr>
              <a:t>Litter - </a:t>
            </a:r>
            <a:r>
              <a:rPr lang="en-GB" sz="2200" dirty="0">
                <a:cs typeface="Arial" pitchFamily="34" charset="0"/>
              </a:rPr>
              <a:t>Please make sure that you take any rubbish home with you, especially glass.</a:t>
            </a:r>
          </a:p>
          <a:p>
            <a:pPr marL="342900" indent="-342900">
              <a:spcBef>
                <a:spcPts val="600"/>
              </a:spcBef>
            </a:pPr>
            <a:endParaRPr lang="en-GB" sz="2200" dirty="0"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GB" sz="2200" b="1" dirty="0">
                <a:cs typeface="Arial" pitchFamily="34" charset="0"/>
              </a:rPr>
              <a:t>Barbeques - </a:t>
            </a:r>
            <a:r>
              <a:rPr lang="en-GB" sz="2200" dirty="0">
                <a:cs typeface="Arial" pitchFamily="34" charset="0"/>
              </a:rPr>
              <a:t>Never light barbeques on moorland or dry areas. A fire can easily start and spread quickly, causing damage to the ground and wildlife.</a:t>
            </a:r>
          </a:p>
          <a:p>
            <a:pPr marL="342900" indent="-342900">
              <a:spcBef>
                <a:spcPts val="600"/>
              </a:spcBef>
            </a:pPr>
            <a:endParaRPr lang="en-GB" sz="2200" dirty="0"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GB" sz="2200" b="1" dirty="0">
                <a:cs typeface="Arial" pitchFamily="34" charset="0"/>
              </a:rPr>
              <a:t>Camp fires - </a:t>
            </a:r>
            <a:r>
              <a:rPr lang="en-GB" sz="2200" dirty="0">
                <a:cs typeface="Arial" pitchFamily="34" charset="0"/>
              </a:rPr>
              <a:t>Never light camp fires whilst on the moors. The ground is made of peat, which is highly flammable and it will catch fire and spread quickly.</a:t>
            </a:r>
          </a:p>
          <a:p>
            <a:pPr marL="342900" indent="-342900">
              <a:spcBef>
                <a:spcPts val="600"/>
              </a:spcBef>
            </a:pPr>
            <a:endParaRPr lang="en-GB" sz="2200" dirty="0"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GB" sz="2200" b="1" dirty="0">
                <a:cs typeface="Arial" pitchFamily="34" charset="0"/>
              </a:rPr>
              <a:t>ASB</a:t>
            </a:r>
            <a:r>
              <a:rPr lang="en-GB" sz="2200" dirty="0">
                <a:cs typeface="Arial" pitchFamily="34" charset="0"/>
              </a:rPr>
              <a:t> – Never deliberately set a fire on grass or moorland, anyone found guilty will be prosecuted and could face a heavy fine or even a prison sentence.</a:t>
            </a:r>
          </a:p>
        </p:txBody>
      </p:sp>
    </p:spTree>
    <p:extLst>
      <p:ext uri="{BB962C8B-B14F-4D97-AF65-F5344CB8AC3E}">
        <p14:creationId xmlns:p14="http://schemas.microsoft.com/office/powerpoint/2010/main" val="405937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257</Words>
  <Application>Microsoft Office PowerPoint</Application>
  <PresentationFormat>Widescreen</PresentationFormat>
  <Paragraphs>38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1_Office Theme</vt:lpstr>
      <vt:lpstr>Stay safe  this  Summer </vt:lpstr>
      <vt:lpstr>Grassfires and Moorland Fires</vt:lpstr>
      <vt:lpstr>What causes Grassfires and Moorland Fires?</vt:lpstr>
      <vt:lpstr>Cigarettes</vt:lpstr>
      <vt:lpstr>Barbeques</vt:lpstr>
      <vt:lpstr>Litter</vt:lpstr>
      <vt:lpstr>Camp Fires</vt:lpstr>
      <vt:lpstr>Anti-Social Behaviour</vt:lpstr>
      <vt:lpstr>Preventing Grassfires and Moorland Fires</vt:lpstr>
      <vt:lpstr>Moorland  Fires </vt:lpstr>
      <vt:lpstr>Damage caused by Grassfires and Moorland Fires</vt:lpstr>
      <vt:lpstr>Time and Money  </vt:lpstr>
      <vt:lpstr>Information and Advice</vt:lpstr>
      <vt:lpstr>Please stay safe  this  Summer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 Safe  this  Spring and Summer </dc:title>
  <dc:creator>Nicholas, Charlotte</dc:creator>
  <cp:lastModifiedBy>Henderson, Zoe</cp:lastModifiedBy>
  <cp:revision>7</cp:revision>
  <dcterms:created xsi:type="dcterms:W3CDTF">2021-03-26T16:46:08Z</dcterms:created>
  <dcterms:modified xsi:type="dcterms:W3CDTF">2023-03-06T14:41:49Z</dcterms:modified>
</cp:coreProperties>
</file>