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5" r:id="rId5"/>
    <p:sldId id="563" r:id="rId6"/>
    <p:sldId id="561" r:id="rId7"/>
    <p:sldId id="564" r:id="rId8"/>
    <p:sldId id="562" r:id="rId9"/>
    <p:sldId id="558" r:id="rId10"/>
    <p:sldId id="559" r:id="rId11"/>
    <p:sldId id="565" r:id="rId12"/>
    <p:sldId id="540" r:id="rId13"/>
    <p:sldId id="553" r:id="rId14"/>
    <p:sldId id="555" r:id="rId15"/>
    <p:sldId id="554" r:id="rId16"/>
    <p:sldId id="5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80"/>
    <a:srgbClr val="9966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D5149-8586-4FBE-8909-46828DD2D633}" v="30" dt="2023-02-09T10:06:08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706" autoAdjust="0"/>
  </p:normalViewPr>
  <p:slideViewPr>
    <p:cSldViewPr snapToGrid="0" showGuides="1">
      <p:cViewPr varScale="1">
        <p:scale>
          <a:sx n="108" d="100"/>
          <a:sy n="108" d="100"/>
        </p:scale>
        <p:origin x="134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A515-A72C-4A95-9332-6FF31C80E180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5804-B17C-42A1-BEFA-382CFDBE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2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Transcript available on the Lesson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05804-B17C-42A1-BEFA-382CFDBEBC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Transcript is available on the Lesson Plan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05804-B17C-42A1-BEFA-382CFDBEBC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1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6544-444A-AE3A-9AD1-A3D38B928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54210-1370-B45C-F524-97367E04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E4F9D-7EDB-0B50-B13D-C80ECB38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EEBF-EC92-8FD7-CD01-5D5DC558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2644-5A2C-F57E-BE93-43F865D7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7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485A-3CAC-2B80-3EE1-8D1A3E78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76154-C80C-C5FF-18B9-9358B9237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5B45-8929-1CC2-698A-5998DDE0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B1A2-ED58-1EE1-8CC6-16F751DC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8803-A7A5-F82C-3CDC-8922934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33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C2614-0D39-3A06-402C-7C8CEA849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ACF13-53C8-E85D-7213-08F8A496D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0B343-7FE5-7E7A-2556-61A246DC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A8CA-B07B-5353-B8D2-48F29178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29D0-6E40-B711-9FC2-F739DD91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5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B53ABB-70C2-487D-A0C2-7F0FCBC4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1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7AD265-C1EA-4CBC-8EBF-1C21DE07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734584-C4F0-4B83-A2C7-FEDC06B6F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676" y="175179"/>
            <a:ext cx="2175100" cy="689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0305E-54C8-4106-91E1-E06976746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903" y="5848637"/>
            <a:ext cx="2174194" cy="6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05F7-1A79-744D-F667-56AD72D1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7D4F-0EFD-0571-E38E-9DB21728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3769-EE14-FD2D-B8B8-B0827DC4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1CF48-0A82-6529-14EE-D2F075BD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040F-C1B2-FCEC-D00E-9B755A5A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6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1F1E-C18D-5F3A-ED42-4129BF39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5A0D6-48B3-C0C4-86C7-C4D3161E9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011A-BD0D-E58F-EA14-D2594D9F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CE88-9F40-C791-812A-783AF946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387B-6BED-D525-63EA-75569425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0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BD05-A4D2-4144-910B-6CB61A27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36AD-B177-0280-2B0E-C7FF59BED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389BF-59FA-95AC-7EBD-A8A57330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FB0B8-1AC4-FFE0-D6D3-EF7713EB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B7DB9-2BB6-3102-FB85-7AE2779A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988B3-9996-32F9-D62E-59610720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5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91CC-D72A-03F9-EEDB-C78E944B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4BB72-51DB-2A8B-F9A3-AFD226E94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4F4AA-9D5B-EB96-5F73-87A5CF598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2B2B0-D6D8-B31F-5C13-4F59F8174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CFC15-9532-9707-EB26-195A0B8E3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71C82-8E7D-CF39-23B7-76F15687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9A273-88A3-0C69-9DE9-800E0E6F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683BB-1E7B-3F27-9445-4A03EC76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13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EB56-B9AD-7693-64FC-7180F0DA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F42E2-E758-B207-4515-500E3D14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A58AE-073F-F397-5D53-1C81A8F2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000BC-E433-AFD7-BC7D-BEC0AC6D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6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F354B-54BE-F6C4-C388-64FE9710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BF393-1BBA-D01A-03DD-BC676568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CCB7-8B17-2CEE-1A6C-667A87AB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4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7713-3455-E15D-8528-DF895062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CB9A-59A4-E00D-F550-849E4E48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DFA8F-4D10-CECF-6EAC-07C1246F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C9F0D-AA49-ED3E-ED21-FBA075F3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46CD1-B381-2C75-3860-6AABD822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CA46-3C9C-2268-CDDF-D98F8FF5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2E2B-8247-040B-8094-68F10029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43DC9-3FBC-815C-1514-DAB4EC93B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638AD-E4CA-CE5B-4754-2DA73BCD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D118-F7AC-443B-964C-90DE22C4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BF187-F152-CEC3-E737-03361FD8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B7158-8DCC-3E02-AA3C-A66D09D9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1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2CCD7-B76C-8C99-1607-71A0F258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D082E-B6AC-BD2D-872C-BC1C1830B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F287-036E-90C6-404D-F9E631259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225A-2FB8-48F4-A0A8-FC93F44B7B37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F4EA-98EE-BAFF-1491-B77BCD299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54051-38DD-BED5-BAA9-3EBE14BA8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7F-C770-444D-8012-F8A42016A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Bv092Bnf8?feature=oembed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lXAgjrWv8U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F858-404D-A4C7-334E-DA0B637CFD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96400" y="-88921"/>
            <a:ext cx="9144000" cy="23876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  <a:t> Safety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724C6-366D-C584-7DE3-B56AEC4429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-246754" y="3141661"/>
            <a:ext cx="6584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Drink &amp; Drug Driving</a:t>
            </a:r>
          </a:p>
        </p:txBody>
      </p:sp>
      <p:pic>
        <p:nvPicPr>
          <p:cNvPr id="6" name="Picture 5" descr="A person holding a bottle whist holding the steering wheel">
            <a:extLst>
              <a:ext uri="{FF2B5EF4-FFF2-40B4-BE49-F238E27FC236}">
                <a16:creationId xmlns:a16="http://schemas.microsoft.com/office/drawing/2014/main" id="{F7C76790-E103-7E9D-3DCF-3582D164B2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39" y="1298573"/>
            <a:ext cx="4755464" cy="368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7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72" y="258850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affects of illegal drugs</a:t>
            </a:r>
            <a:br>
              <a:rPr kumimoji="0" lang="en-GB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825625"/>
            <a:ext cx="10873408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 reactions.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 concentration – A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ggression.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onfused thinking - E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rratic behaviour.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istorted perception -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lurred vision.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confidence, resulting in taking unnecessary risks.</a:t>
            </a:r>
          </a:p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 co-ordination -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evere fatigue the following day.</a:t>
            </a:r>
          </a:p>
          <a:p>
            <a:pPr algn="just"/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remors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anic attacks or paranoia.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Dizziness - Cramps.</a:t>
            </a:r>
          </a:p>
          <a:p>
            <a:pPr marL="0" indent="0" algn="just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976730"/>
            <a:ext cx="12216063" cy="8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Drugs and Driving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reasons 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be paranoid</a:t>
            </a:r>
            <a:b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Online Media 5" title="THINK! Drug Drive: More reason to be paranoid">
            <a:hlinkClick r:id="" action="ppaction://media"/>
            <a:extLst>
              <a:ext uri="{FF2B5EF4-FFF2-40B4-BE49-F238E27FC236}">
                <a16:creationId xmlns:a16="http://schemas.microsoft.com/office/drawing/2014/main" id="{5BFDF6A7-2C43-2227-5584-B5416DEDD3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1366" y="1926726"/>
            <a:ext cx="8133674" cy="4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Drugs </a:t>
            </a:r>
            <a:r>
              <a:rPr lang="en-GB" sz="4900" b="1" dirty="0">
                <a:latin typeface="Arial" panose="020B0604020202020204" pitchFamily="34" charset="0"/>
              </a:rPr>
              <a:t>P</a:t>
            </a:r>
            <a:r>
              <a:rPr lang="en-GB" sz="4900" b="1" i="0" dirty="0">
                <a:effectLst/>
                <a:latin typeface="Arial" panose="020B0604020202020204" pitchFamily="34" charset="0"/>
              </a:rPr>
              <a:t>rescribed or otherwise</a:t>
            </a:r>
            <a:b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825625"/>
            <a:ext cx="10873408" cy="435133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Zero Tolerance for people taking illegal drugs</a:t>
            </a:r>
            <a:r>
              <a:rPr lang="en-GB" dirty="0">
                <a:solidFill>
                  <a:srgbClr val="21252D"/>
                </a:solidFill>
                <a:latin typeface="Arial" panose="020B0604020202020204" pitchFamily="34" charset="0"/>
              </a:rPr>
              <a:t> a</a:t>
            </a:r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nd driving.</a:t>
            </a:r>
          </a:p>
          <a:p>
            <a:pPr algn="l"/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A roadside 'drugalyser' test for cannabis and cocaine is used by the Police</a:t>
            </a:r>
          </a:p>
          <a:p>
            <a:pPr algn="l"/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If you’re taking any of the specified 'medicinal' drugs don't stop taking your medicines.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If you're not sure if you’re safe to drive, check with your pharmacist or doctor.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D"/>
                </a:solidFill>
                <a:effectLst/>
                <a:latin typeface="Arial" panose="020B0604020202020204" pitchFamily="34" charset="0"/>
              </a:rPr>
              <a:t>Follow the advice of a healthcare professional and read the accompanying leaflet.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792506"/>
            <a:ext cx="12216063" cy="1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F1C6-52B4-DF81-4008-7E085C856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DDBD88-0B27-E41D-1FCC-C3791F0BA09A}"/>
              </a:ext>
            </a:extLst>
          </p:cNvPr>
          <p:cNvSpPr txBox="1">
            <a:spLocks/>
          </p:cNvSpPr>
          <p:nvPr/>
        </p:nvSpPr>
        <p:spPr>
          <a:xfrm>
            <a:off x="480392" y="312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&amp; Drug Driving</a:t>
            </a:r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4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7"/>
            <a:ext cx="10515600" cy="721554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Drink Driving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367161"/>
            <a:ext cx="11443638" cy="376631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200 people are killed and more than 1,100 seriously injured in drink drive crashes each year.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legal drink drive limit is 80mg of alcohol per 100ml of blood.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year the police breath test over half a million drivers or riders and those who fail, face a 12 month ban and a large fine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the risk of crashing increases well below the legal limit. Drivers with a blood alcohol level between 20 mg/100 ml and 50 mg/100 ml are three times more likely to be killed in a crash than those who have no alcohol in their blood.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792506"/>
            <a:ext cx="12216063" cy="1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Drink and Driving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825625"/>
            <a:ext cx="10873408" cy="4351338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impairs judgement, making drivers over-confident and more likely to take risks.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is absorbed into the bloodstream very quickly, but it takes about an hour for 1 unit to be removed by a healthy liver.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Drinkers cannot be sure how much alcohol they are consuming because the alcoholic strength of drinks varies enormously, as does the size of measures.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 rely on trying to calculate accurately how much alcohol is in your body, and whether you are above or below the drink drive limit.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Remember, you may still be over the limit the next morning after drinking the night before!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792506"/>
            <a:ext cx="12216063" cy="1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CFA-D146-AF76-29B9-7091DEC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92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Film Karen’s Story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 are going to show you a film about the consequences of drink and drug driving.</a:t>
            </a: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viewers may find this distressing.</a:t>
            </a:r>
          </a:p>
        </p:txBody>
      </p:sp>
      <p:pic>
        <p:nvPicPr>
          <p:cNvPr id="4" name="Content Placeholder 6" descr="Introduction to a Film called Karen's story">
            <a:extLst>
              <a:ext uri="{FF2B5EF4-FFF2-40B4-BE49-F238E27FC236}">
                <a16:creationId xmlns:a16="http://schemas.microsoft.com/office/drawing/2014/main" id="{ECDB1D22-FD41-B41D-86FF-946EBC3FC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9618"/>
            <a:ext cx="12192000" cy="1118382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3D6A4FD-A464-E109-20D6-500588AB9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05488"/>
            <a:ext cx="12192000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Film Karen’s Story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Online Media 5" title="Fatal 4: Karen's Story Drink/Drug Driving">
            <a:hlinkClick r:id="" action="ppaction://media"/>
            <a:extLst>
              <a:ext uri="{FF2B5EF4-FFF2-40B4-BE49-F238E27FC236}">
                <a16:creationId xmlns:a16="http://schemas.microsoft.com/office/drawing/2014/main" id="{215FD692-9E60-FA7A-31C9-8F7C8378E4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1336" y="1825625"/>
            <a:ext cx="7433712" cy="46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Drink and Driving Penalties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3" y="1523785"/>
            <a:ext cx="10873408" cy="4351338"/>
          </a:xfrm>
        </p:spPr>
        <p:txBody>
          <a:bodyPr>
            <a:normAutofit/>
          </a:bodyPr>
          <a:lstStyle/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an offence to drive, attempt to drive, or be in charge of a motor vehicle on a road or public place.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could be imprisoned, banned from driving and face a fine if you’re found guilty of drink-driving.</a:t>
            </a:r>
          </a:p>
          <a:p>
            <a:pPr marL="0" indent="0" algn="l">
              <a:buNone/>
            </a:pPr>
            <a:r>
              <a:rPr lang="en-GB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addition to these penalties are the everyday consequences of being caught drink driving which can include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 loss.</a:t>
            </a:r>
          </a:p>
          <a:p>
            <a:pPr algn="l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ncrease in car insurance costs.</a:t>
            </a:r>
          </a:p>
          <a:p>
            <a:pPr algn="l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rouble getting in to countries like the USA.</a:t>
            </a:r>
          </a:p>
          <a:p>
            <a:pPr algn="l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shame of having a criminal record.</a:t>
            </a:r>
          </a:p>
          <a:p>
            <a:pPr algn="l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oss of independence.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696"/>
            <a:ext cx="12216063" cy="10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Drink Driving Consequences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3" y="1441168"/>
            <a:ext cx="10873408" cy="4351338"/>
          </a:xfrm>
        </p:spPr>
        <p:txBody>
          <a:bodyPr/>
          <a:lstStyle/>
          <a:p>
            <a:endParaRPr lang="en-GB" dirty="0"/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Could you live with the guilt of causing injury or death to other people, even children???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Many drunk drivers live with life changing injuries when they have crashed.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Don’t let this be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792506"/>
            <a:ext cx="12216063" cy="1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EA41-314C-0F24-49A3-8768FE3D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6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Drugs and Driving</a:t>
            </a:r>
            <a:endParaRPr lang="en-GB" sz="6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E8C6F7-7EDF-78D3-211D-B48D3669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38092"/>
            <a:ext cx="12192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624A-1D39-6DB0-0758-046C944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31211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Drugs and Driving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A98C-5FD5-74EC-543B-4AA19AB5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825625"/>
            <a:ext cx="10873408" cy="3409105"/>
          </a:xfrm>
        </p:spPr>
        <p:txBody>
          <a:bodyPr/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 100 people are killed each year in accidents involving drivers who were impaired by illegal drugs or medicines) 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 a new drug drive law came into force in England and Wales in March 2015 and made it an offence to drive, attempt to drive, or be in charge of a motor vehicle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law sets very low limits for eight illegal drugs, such as cannabis, cocaine, ecstasy and ketamine, so taking even a very small amount could put a person over the limit.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540E5-3AC7-7D44-90F7-553334394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792506"/>
            <a:ext cx="12216063" cy="1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5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E8468911B51499DDED42AD5E578DD" ma:contentTypeVersion="13" ma:contentTypeDescription="Create a new document." ma:contentTypeScope="" ma:versionID="e3f61afd43a2fe54d763269d79e41e6f">
  <xsd:schema xmlns:xsd="http://www.w3.org/2001/XMLSchema" xmlns:xs="http://www.w3.org/2001/XMLSchema" xmlns:p="http://schemas.microsoft.com/office/2006/metadata/properties" xmlns:ns2="76094fc0-a6c5-4cb5-82c9-4a2996530e83" xmlns:ns3="b7a24664-3b63-4175-ae70-e31a8ff6c1c9" targetNamespace="http://schemas.microsoft.com/office/2006/metadata/properties" ma:root="true" ma:fieldsID="4517c8ce3efb6112a96e02c1d1182ffc" ns2:_="" ns3:_="">
    <xsd:import namespace="76094fc0-a6c5-4cb5-82c9-4a2996530e83"/>
    <xsd:import namespace="b7a24664-3b63-4175-ae70-e31a8ff6c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94fc0-a6c5-4cb5-82c9-4a2996530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e4fde04-eaf7-46f4-90d8-754f3b92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24664-3b63-4175-ae70-e31a8ff6c1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e45dc02-3a51-4619-82e4-6ef4c7e88a98}" ma:internalName="TaxCatchAll" ma:showField="CatchAllData" ma:web="b7a24664-3b63-4175-ae70-e31a8ff6c1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094fc0-a6c5-4cb5-82c9-4a2996530e83">
      <Terms xmlns="http://schemas.microsoft.com/office/infopath/2007/PartnerControls"/>
    </lcf76f155ced4ddcb4097134ff3c332f>
    <TaxCatchAll xmlns="b7a24664-3b63-4175-ae70-e31a8ff6c1c9" xsi:nil="true"/>
  </documentManagement>
</p:properties>
</file>

<file path=customXml/itemProps1.xml><?xml version="1.0" encoding="utf-8"?>
<ds:datastoreItem xmlns:ds="http://schemas.openxmlformats.org/officeDocument/2006/customXml" ds:itemID="{4CF8603F-7999-45B0-AB53-EE2299DC4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9B0486-6AFF-41E8-8B8F-7ACFFB172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94fc0-a6c5-4cb5-82c9-4a2996530e83"/>
    <ds:schemaRef ds:uri="b7a24664-3b63-4175-ae70-e31a8ff6c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F20C05-6883-47F8-A407-682B8192465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6094fc0-a6c5-4cb5-82c9-4a2996530e83"/>
    <ds:schemaRef ds:uri="b7a24664-3b63-4175-ae70-e31a8ff6c1c9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738</Words>
  <Application>Microsoft Office PowerPoint</Application>
  <PresentationFormat>Widescreen</PresentationFormat>
  <Paragraphs>57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Road Safety</vt:lpstr>
      <vt:lpstr>   Drink Driving  </vt:lpstr>
      <vt:lpstr>  Drink and Driving  </vt:lpstr>
      <vt:lpstr>       The Film Karen’s Story   We are going to show you a film about the consequences of drink and drug driving.  Some viewers may find this distressing.</vt:lpstr>
      <vt:lpstr>    Film Karen’s Story    </vt:lpstr>
      <vt:lpstr>  Drink and Driving Penalties  </vt:lpstr>
      <vt:lpstr> Drink Driving Consequences  </vt:lpstr>
      <vt:lpstr>        Drugs and Driving</vt:lpstr>
      <vt:lpstr>   Drugs and Driving   </vt:lpstr>
      <vt:lpstr>    The affects of illegal drugs    </vt:lpstr>
      <vt:lpstr>  Drugs and Driving More reasons to be paranoid   </vt:lpstr>
      <vt:lpstr>   Drugs Prescribed or otherwise   </vt:lpstr>
      <vt:lpstr>Thank you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Road Safety Drink Driving Drug Driving </dc:title>
  <dc:creator>Flynn Patricia</dc:creator>
  <cp:lastModifiedBy>Hopkins Rosalyn</cp:lastModifiedBy>
  <cp:revision>2</cp:revision>
  <dcterms:created xsi:type="dcterms:W3CDTF">2022-10-26T13:16:07Z</dcterms:created>
  <dcterms:modified xsi:type="dcterms:W3CDTF">2023-02-09T19:18:21Z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0x0101004ADE8468911B51499DDED42AD5E578DD</vt:lpwstr>
  </property>
  <property fmtid="{D5CDD505-2E9C-101B-9397-08002B2CF9AE}" pid="3" name="MediaServiceImageTags">
    <vt:lpwstr/>
  </property>
</Properties>
</file>