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62" r:id="rId4"/>
    <p:sldId id="279" r:id="rId5"/>
    <p:sldId id="283" r:id="rId6"/>
    <p:sldId id="282" r:id="rId7"/>
    <p:sldId id="281" r:id="rId8"/>
    <p:sldId id="280" r:id="rId9"/>
    <p:sldId id="278" r:id="rId10"/>
    <p:sldId id="284" r:id="rId11"/>
    <p:sldId id="28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05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A0D0-1270-4B49-BCB6-64115E2FE2B4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A2F9-926C-4A5C-BDF6-6C2EB9B86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63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A0D0-1270-4B49-BCB6-64115E2FE2B4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A2F9-926C-4A5C-BDF6-6C2EB9B86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41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A0D0-1270-4B49-BCB6-64115E2FE2B4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A2F9-926C-4A5C-BDF6-6C2EB9B86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437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A0D0-1270-4B49-BCB6-64115E2FE2B4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A2F9-926C-4A5C-BDF6-6C2EB9B86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66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A0D0-1270-4B49-BCB6-64115E2FE2B4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A2F9-926C-4A5C-BDF6-6C2EB9B86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00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A0D0-1270-4B49-BCB6-64115E2FE2B4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A2F9-926C-4A5C-BDF6-6C2EB9B86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33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A0D0-1270-4B49-BCB6-64115E2FE2B4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A2F9-926C-4A5C-BDF6-6C2EB9B86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14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A0D0-1270-4B49-BCB6-64115E2FE2B4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A2F9-926C-4A5C-BDF6-6C2EB9B86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847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A0D0-1270-4B49-BCB6-64115E2FE2B4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A2F9-926C-4A5C-BDF6-6C2EB9B86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629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A0D0-1270-4B49-BCB6-64115E2FE2B4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A2F9-926C-4A5C-BDF6-6C2EB9B86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654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CA0D0-1270-4B49-BCB6-64115E2FE2B4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2A2F9-926C-4A5C-BDF6-6C2EB9B86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5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CA0D0-1270-4B49-BCB6-64115E2FE2B4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2A2F9-926C-4A5C-BDF6-6C2EB9B868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60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2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>
                <a:alpha val="89000"/>
              </a:schemeClr>
            </a:gs>
            <a:gs pos="100000">
              <a:schemeClr val="bg1">
                <a:lumMod val="50000"/>
              </a:schemeClr>
            </a:gs>
            <a:gs pos="100000">
              <a:schemeClr val="bg1">
                <a:lumMod val="50000"/>
              </a:schemeClr>
            </a:gs>
            <a:gs pos="100000">
              <a:schemeClr val="bg1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" t="21541" r="6910" b="9094"/>
          <a:stretch/>
        </p:blipFill>
        <p:spPr>
          <a:xfrm>
            <a:off x="0" y="-14069"/>
            <a:ext cx="12192001" cy="66258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144" y="2077806"/>
            <a:ext cx="1991882" cy="25752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08039" y="2253668"/>
            <a:ext cx="18647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800" b="1" dirty="0">
                <a:latin typeface="Comic Sans MS" panose="030F0702030302020204" pitchFamily="66" charset="0"/>
              </a:rPr>
              <a:t>The Incident:</a:t>
            </a:r>
            <a:endParaRPr lang="en-GB" sz="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800" b="1" dirty="0">
                <a:latin typeface="Comic Sans MS" panose="030F0702030302020204" pitchFamily="66" charset="0"/>
              </a:rPr>
              <a:t>Name: </a:t>
            </a:r>
          </a:p>
          <a:p>
            <a:pPr>
              <a:lnSpc>
                <a:spcPct val="150000"/>
              </a:lnSpc>
            </a:pPr>
            <a:r>
              <a:rPr lang="en-GB" sz="800" dirty="0">
                <a:latin typeface="Comic Sans MS" panose="030F0702030302020204" pitchFamily="66" charset="0"/>
              </a:rPr>
              <a:t>Danny Jones, age 14.</a:t>
            </a:r>
          </a:p>
          <a:p>
            <a:pPr>
              <a:lnSpc>
                <a:spcPct val="150000"/>
              </a:lnSpc>
            </a:pPr>
            <a:endParaRPr lang="en-GB" sz="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800" b="1" dirty="0">
                <a:latin typeface="Comic Sans MS" panose="030F0702030302020204" pitchFamily="66" charset="0"/>
              </a:rPr>
              <a:t>Cause of incident: </a:t>
            </a:r>
          </a:p>
          <a:p>
            <a:pPr>
              <a:lnSpc>
                <a:spcPct val="150000"/>
              </a:lnSpc>
            </a:pPr>
            <a:r>
              <a:rPr lang="en-GB" sz="800" dirty="0">
                <a:latin typeface="Comic Sans MS" panose="030F0702030302020204" pitchFamily="66" charset="0"/>
              </a:rPr>
              <a:t>Aerosol thrown into bonfire. </a:t>
            </a:r>
          </a:p>
          <a:p>
            <a:pPr>
              <a:lnSpc>
                <a:spcPct val="150000"/>
              </a:lnSpc>
            </a:pPr>
            <a:endParaRPr lang="en-GB" sz="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800" b="1" dirty="0">
                <a:latin typeface="Comic Sans MS" panose="030F0702030302020204" pitchFamily="66" charset="0"/>
              </a:rPr>
              <a:t>Injuries sustained: </a:t>
            </a:r>
          </a:p>
          <a:p>
            <a:pPr>
              <a:lnSpc>
                <a:spcPct val="150000"/>
              </a:lnSpc>
            </a:pPr>
            <a:r>
              <a:rPr lang="en-GB" sz="800" dirty="0">
                <a:latin typeface="Comic Sans MS" panose="030F0702030302020204" pitchFamily="66" charset="0"/>
              </a:rPr>
              <a:t>Serious burns to facial area. Potential damage to eyes. Hospitalised for treatment.</a:t>
            </a:r>
          </a:p>
        </p:txBody>
      </p:sp>
      <p:grpSp>
        <p:nvGrpSpPr>
          <p:cNvPr id="10" name="Group 9"/>
          <p:cNvGrpSpPr/>
          <p:nvPr/>
        </p:nvGrpSpPr>
        <p:grpSpPr>
          <a:xfrm rot="21056885">
            <a:off x="2909558" y="2707129"/>
            <a:ext cx="2363863" cy="1877140"/>
            <a:chOff x="1550471" y="103717"/>
            <a:chExt cx="8052268" cy="646303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1318" y="2205245"/>
              <a:ext cx="1907914" cy="246666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9578">
              <a:off x="6975486" y="2630658"/>
              <a:ext cx="2250320" cy="175846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005">
              <a:off x="1550471" y="850551"/>
              <a:ext cx="7421692" cy="571620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322" y="139438"/>
              <a:ext cx="7710417" cy="628949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892322" y="103717"/>
              <a:ext cx="4791748" cy="953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b="1" dirty="0">
                  <a:latin typeface="Comic Sans MS" panose="030F0702030302020204" pitchFamily="66" charset="0"/>
                </a:rPr>
                <a:t>Danny Jones</a:t>
              </a:r>
            </a:p>
            <a:p>
              <a:r>
                <a:rPr lang="en-GB" sz="600" b="1" dirty="0">
                  <a:latin typeface="Comic Sans MS" panose="030F0702030302020204" pitchFamily="66" charset="0"/>
                </a:rPr>
                <a:t>Incident date: 5th November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578">
            <a:off x="6975486" y="2760063"/>
            <a:ext cx="2250320" cy="175846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20412142">
            <a:off x="3076726" y="3158895"/>
            <a:ext cx="94181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00" dirty="0">
                <a:latin typeface="Comic Sans MS" panose="030F0702030302020204" pitchFamily="66" charset="0"/>
              </a:rPr>
              <a:t>What were Danny and his friends thinking at the time?</a:t>
            </a:r>
          </a:p>
        </p:txBody>
      </p:sp>
      <p:sp>
        <p:nvSpPr>
          <p:cNvPr id="22" name="TextBox 21"/>
          <p:cNvSpPr txBox="1"/>
          <p:nvPr/>
        </p:nvSpPr>
        <p:spPr>
          <a:xfrm rot="295945">
            <a:off x="4150355" y="3287958"/>
            <a:ext cx="9437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Comic Sans MS" panose="030F0702030302020204" pitchFamily="66" charset="0"/>
              </a:rPr>
              <a:t>Who has been affected by the incident?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25464" y="3915661"/>
            <a:ext cx="95590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Comic Sans MS" panose="030F0702030302020204" pitchFamily="66" charset="0"/>
              </a:rPr>
              <a:t>How have they been affected?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5984">
            <a:off x="3566323" y="1799705"/>
            <a:ext cx="1121279" cy="5702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0972">
            <a:off x="4240643" y="630336"/>
            <a:ext cx="1513300" cy="136197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21060456">
            <a:off x="4394728" y="908991"/>
            <a:ext cx="101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Comic Sans MS" panose="030F0702030302020204" pitchFamily="66" charset="0"/>
              </a:rPr>
              <a:t>What can you do to make sure this doesn't happen to you?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0444">
            <a:off x="5715396" y="1256715"/>
            <a:ext cx="1121279" cy="57025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 rot="20517539">
            <a:off x="3527155" y="1828273"/>
            <a:ext cx="10871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" dirty="0">
                <a:latin typeface="Comic Sans MS" panose="030F0702030302020204" pitchFamily="66" charset="0"/>
              </a:rPr>
              <a:t>Never put yourselves in situations that may be dangerous</a:t>
            </a:r>
          </a:p>
          <a:p>
            <a:pPr algn="ctr"/>
            <a:endParaRPr lang="en-GB" sz="300" dirty="0">
              <a:latin typeface="Comic Sans MS" panose="030F0702030302020204" pitchFamily="66" charset="0"/>
            </a:endParaRPr>
          </a:p>
          <a:p>
            <a:pPr algn="ctr"/>
            <a:r>
              <a:rPr lang="en-GB" sz="300" dirty="0">
                <a:latin typeface="Comic Sans MS" panose="030F0702030302020204" pitchFamily="66" charset="0"/>
              </a:rPr>
              <a:t>Think about the consequences of what could happen</a:t>
            </a:r>
          </a:p>
          <a:p>
            <a:pPr algn="ctr"/>
            <a:endParaRPr lang="en-GB" sz="300" dirty="0">
              <a:latin typeface="Comic Sans MS" panose="030F0702030302020204" pitchFamily="66" charset="0"/>
            </a:endParaRPr>
          </a:p>
          <a:p>
            <a:pPr algn="ctr"/>
            <a:r>
              <a:rPr lang="en-GB" sz="300" dirty="0">
                <a:latin typeface="Comic Sans MS" panose="030F0702030302020204" pitchFamily="66" charset="0"/>
              </a:rPr>
              <a:t>Think how you and others may be affected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9377" y="5116026"/>
            <a:ext cx="12182623" cy="1741974"/>
            <a:chOff x="9377" y="5116026"/>
            <a:chExt cx="12182623" cy="174197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11"/>
            <a:srcRect b="35714"/>
            <a:stretch/>
          </p:blipFill>
          <p:spPr>
            <a:xfrm>
              <a:off x="9377" y="5116026"/>
              <a:ext cx="4183800" cy="17419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11"/>
            <a:srcRect t="68013"/>
            <a:stretch/>
          </p:blipFill>
          <p:spPr>
            <a:xfrm>
              <a:off x="3958046" y="5120639"/>
              <a:ext cx="8233954" cy="17373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7" name="Group 6"/>
          <p:cNvGrpSpPr/>
          <p:nvPr/>
        </p:nvGrpSpPr>
        <p:grpSpPr>
          <a:xfrm>
            <a:off x="6819658" y="679268"/>
            <a:ext cx="2671476" cy="1858189"/>
            <a:chOff x="6819658" y="679268"/>
            <a:chExt cx="2671476" cy="185818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421">
              <a:off x="6819658" y="679268"/>
              <a:ext cx="2671476" cy="185818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2491">
              <a:off x="7884538" y="1144304"/>
              <a:ext cx="541714" cy="766577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5456">
            <a:off x="8500404" y="1507029"/>
            <a:ext cx="1136790" cy="106087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 rot="20685175">
            <a:off x="8506188" y="1548655"/>
            <a:ext cx="1014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Comic Sans MS" panose="030F0702030302020204" pitchFamily="66" charset="0"/>
              </a:rPr>
              <a:t>Have a safe time during the Halloween and Bonfire period.</a:t>
            </a:r>
          </a:p>
          <a:p>
            <a:pPr algn="ctr"/>
            <a:endParaRPr lang="en-GB" sz="600" dirty="0">
              <a:latin typeface="Comic Sans MS" panose="030F0702030302020204" pitchFamily="66" charset="0"/>
            </a:endParaRPr>
          </a:p>
          <a:p>
            <a:pPr algn="ctr"/>
            <a:r>
              <a:rPr lang="en-GB" sz="600" dirty="0">
                <a:latin typeface="Comic Sans MS" panose="030F0702030302020204" pitchFamily="66" charset="0"/>
              </a:rPr>
              <a:t>To see the firework code and for a chance to win an </a:t>
            </a:r>
            <a:r>
              <a:rPr lang="en-GB" sz="600" dirty="0" err="1">
                <a:latin typeface="Comic Sans MS" panose="030F0702030302020204" pitchFamily="66" charset="0"/>
              </a:rPr>
              <a:t>ipad</a:t>
            </a:r>
            <a:r>
              <a:rPr lang="en-GB" sz="600" dirty="0">
                <a:latin typeface="Comic Sans MS" panose="030F0702030302020204" pitchFamily="66" charset="0"/>
              </a:rPr>
              <a:t> go to: </a:t>
            </a:r>
            <a:r>
              <a:rPr lang="en-GB" sz="600" b="1" dirty="0">
                <a:solidFill>
                  <a:srgbClr val="FF6600"/>
                </a:solidFill>
                <a:latin typeface="Comic Sans MS" panose="030F0702030302020204" pitchFamily="66" charset="0"/>
              </a:rPr>
              <a:t>www.safe4autumn.com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502">
            <a:off x="7074724" y="745714"/>
            <a:ext cx="506001" cy="5138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" t="2975" r="2671" b="2907"/>
          <a:stretch/>
        </p:blipFill>
        <p:spPr>
          <a:xfrm rot="318275">
            <a:off x="7065332" y="1764983"/>
            <a:ext cx="475497" cy="43523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D405B8A-17C7-4BED-B542-422236E09B1C}"/>
              </a:ext>
            </a:extLst>
          </p:cNvPr>
          <p:cNvSpPr txBox="1"/>
          <p:nvPr/>
        </p:nvSpPr>
        <p:spPr>
          <a:xfrm rot="1364407">
            <a:off x="5690289" y="1263923"/>
            <a:ext cx="1171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FF6600"/>
                </a:solidFill>
                <a:latin typeface="Comic Sans MS" panose="030F0702030302020204" pitchFamily="66" charset="0"/>
              </a:rPr>
              <a:t>Remember</a:t>
            </a:r>
            <a:r>
              <a:rPr lang="en-GB" sz="800" dirty="0">
                <a:latin typeface="Comic Sans MS" panose="030F0702030302020204" pitchFamily="66" charset="0"/>
              </a:rPr>
              <a:t> bonfires and fireworks are dangerous</a:t>
            </a:r>
          </a:p>
        </p:txBody>
      </p:sp>
    </p:spTree>
    <p:extLst>
      <p:ext uri="{BB962C8B-B14F-4D97-AF65-F5344CB8AC3E}">
        <p14:creationId xmlns:p14="http://schemas.microsoft.com/office/powerpoint/2010/main" val="591796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>
                <a:alpha val="89000"/>
              </a:schemeClr>
            </a:gs>
            <a:gs pos="100000">
              <a:schemeClr val="bg1">
                <a:lumMod val="50000"/>
              </a:schemeClr>
            </a:gs>
            <a:gs pos="100000">
              <a:schemeClr val="bg1">
                <a:lumMod val="50000"/>
              </a:schemeClr>
            </a:gs>
            <a:gs pos="100000">
              <a:schemeClr val="bg1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" t="21541" r="6910" b="9094"/>
          <a:stretch/>
        </p:blipFill>
        <p:spPr>
          <a:xfrm>
            <a:off x="0" y="-14069"/>
            <a:ext cx="12192001" cy="66258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144" y="2077806"/>
            <a:ext cx="1991882" cy="25752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08039" y="2253668"/>
            <a:ext cx="18647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800" b="1" dirty="0">
                <a:latin typeface="Comic Sans MS" panose="030F0702030302020204" pitchFamily="66" charset="0"/>
              </a:rPr>
              <a:t>The Incident:</a:t>
            </a:r>
            <a:endParaRPr lang="en-GB" sz="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800" b="1" dirty="0">
                <a:latin typeface="Comic Sans MS" panose="030F0702030302020204" pitchFamily="66" charset="0"/>
              </a:rPr>
              <a:t>Name: </a:t>
            </a:r>
          </a:p>
          <a:p>
            <a:pPr>
              <a:lnSpc>
                <a:spcPct val="150000"/>
              </a:lnSpc>
            </a:pPr>
            <a:r>
              <a:rPr lang="en-GB" sz="800" dirty="0">
                <a:latin typeface="Comic Sans MS" panose="030F0702030302020204" pitchFamily="66" charset="0"/>
              </a:rPr>
              <a:t>Danny Jones, age 14.</a:t>
            </a:r>
          </a:p>
          <a:p>
            <a:pPr>
              <a:lnSpc>
                <a:spcPct val="150000"/>
              </a:lnSpc>
            </a:pPr>
            <a:endParaRPr lang="en-GB" sz="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800" b="1" dirty="0">
                <a:latin typeface="Comic Sans MS" panose="030F0702030302020204" pitchFamily="66" charset="0"/>
              </a:rPr>
              <a:t>Cause of incident: </a:t>
            </a:r>
          </a:p>
          <a:p>
            <a:pPr>
              <a:lnSpc>
                <a:spcPct val="150000"/>
              </a:lnSpc>
            </a:pPr>
            <a:r>
              <a:rPr lang="en-GB" sz="800" dirty="0">
                <a:latin typeface="Comic Sans MS" panose="030F0702030302020204" pitchFamily="66" charset="0"/>
              </a:rPr>
              <a:t>Aerosol thrown into bonfire. </a:t>
            </a:r>
          </a:p>
          <a:p>
            <a:pPr>
              <a:lnSpc>
                <a:spcPct val="150000"/>
              </a:lnSpc>
            </a:pPr>
            <a:endParaRPr lang="en-GB" sz="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800" b="1" dirty="0">
                <a:latin typeface="Comic Sans MS" panose="030F0702030302020204" pitchFamily="66" charset="0"/>
              </a:rPr>
              <a:t>Injuries sustained: </a:t>
            </a:r>
          </a:p>
          <a:p>
            <a:pPr>
              <a:lnSpc>
                <a:spcPct val="150000"/>
              </a:lnSpc>
            </a:pPr>
            <a:r>
              <a:rPr lang="en-GB" sz="800" dirty="0">
                <a:latin typeface="Comic Sans MS" panose="030F0702030302020204" pitchFamily="66" charset="0"/>
              </a:rPr>
              <a:t>Serious burns to facial area. Potential damage to eyes. Hospitalised for treatment.</a:t>
            </a:r>
          </a:p>
        </p:txBody>
      </p:sp>
      <p:grpSp>
        <p:nvGrpSpPr>
          <p:cNvPr id="10" name="Group 9"/>
          <p:cNvGrpSpPr/>
          <p:nvPr/>
        </p:nvGrpSpPr>
        <p:grpSpPr>
          <a:xfrm rot="21056885">
            <a:off x="2909558" y="2707129"/>
            <a:ext cx="2363863" cy="1877140"/>
            <a:chOff x="1550471" y="103717"/>
            <a:chExt cx="8052268" cy="646303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1318" y="2205245"/>
              <a:ext cx="1907914" cy="246666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9578">
              <a:off x="6975486" y="2630658"/>
              <a:ext cx="2250320" cy="175846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005">
              <a:off x="1550471" y="850551"/>
              <a:ext cx="7421692" cy="571620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322" y="139438"/>
              <a:ext cx="7710417" cy="628949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892322" y="103717"/>
              <a:ext cx="4791748" cy="953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b="1" dirty="0">
                  <a:latin typeface="Comic Sans MS" panose="030F0702030302020204" pitchFamily="66" charset="0"/>
                </a:rPr>
                <a:t>Danny Jones</a:t>
              </a:r>
            </a:p>
            <a:p>
              <a:r>
                <a:rPr lang="en-GB" sz="600" b="1" dirty="0">
                  <a:latin typeface="Comic Sans MS" panose="030F0702030302020204" pitchFamily="66" charset="0"/>
                </a:rPr>
                <a:t>Incident date: 5th November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578">
            <a:off x="6975486" y="2760063"/>
            <a:ext cx="2250320" cy="175846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20412142">
            <a:off x="3076726" y="3158895"/>
            <a:ext cx="94181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00" dirty="0">
                <a:latin typeface="Comic Sans MS" panose="030F0702030302020204" pitchFamily="66" charset="0"/>
              </a:rPr>
              <a:t>What were Danny and his friends thinking at the time?</a:t>
            </a:r>
          </a:p>
        </p:txBody>
      </p:sp>
      <p:sp>
        <p:nvSpPr>
          <p:cNvPr id="22" name="TextBox 21"/>
          <p:cNvSpPr txBox="1"/>
          <p:nvPr/>
        </p:nvSpPr>
        <p:spPr>
          <a:xfrm rot="295945">
            <a:off x="4150355" y="3287958"/>
            <a:ext cx="9437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Comic Sans MS" panose="030F0702030302020204" pitchFamily="66" charset="0"/>
              </a:rPr>
              <a:t>Who has been affected by the incident?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25464" y="3915661"/>
            <a:ext cx="95590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Comic Sans MS" panose="030F0702030302020204" pitchFamily="66" charset="0"/>
              </a:rPr>
              <a:t>How have they been affected?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5984">
            <a:off x="3566323" y="1799705"/>
            <a:ext cx="1121279" cy="5702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0972">
            <a:off x="4240643" y="630336"/>
            <a:ext cx="1513300" cy="136197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21060456">
            <a:off x="4394728" y="908991"/>
            <a:ext cx="101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Comic Sans MS" panose="030F0702030302020204" pitchFamily="66" charset="0"/>
              </a:rPr>
              <a:t>What can you do to make sure this doesn't happen to you?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0444">
            <a:off x="5715396" y="1256715"/>
            <a:ext cx="1121279" cy="57025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 rot="20517539">
            <a:off x="3527155" y="1828273"/>
            <a:ext cx="10871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" dirty="0">
                <a:latin typeface="Comic Sans MS" panose="030F0702030302020204" pitchFamily="66" charset="0"/>
              </a:rPr>
              <a:t>Never put yourselves in situations that may be dangerous</a:t>
            </a:r>
          </a:p>
          <a:p>
            <a:pPr algn="ctr"/>
            <a:endParaRPr lang="en-GB" sz="300" dirty="0">
              <a:latin typeface="Comic Sans MS" panose="030F0702030302020204" pitchFamily="66" charset="0"/>
            </a:endParaRPr>
          </a:p>
          <a:p>
            <a:pPr algn="ctr"/>
            <a:r>
              <a:rPr lang="en-GB" sz="300" dirty="0">
                <a:latin typeface="Comic Sans MS" panose="030F0702030302020204" pitchFamily="66" charset="0"/>
              </a:rPr>
              <a:t>Think about the consequences of what could happen</a:t>
            </a:r>
          </a:p>
          <a:p>
            <a:pPr algn="ctr"/>
            <a:endParaRPr lang="en-GB" sz="300" dirty="0">
              <a:latin typeface="Comic Sans MS" panose="030F0702030302020204" pitchFamily="66" charset="0"/>
            </a:endParaRPr>
          </a:p>
          <a:p>
            <a:pPr algn="ctr"/>
            <a:r>
              <a:rPr lang="en-GB" sz="300" dirty="0">
                <a:latin typeface="Comic Sans MS" panose="030F0702030302020204" pitchFamily="66" charset="0"/>
              </a:rPr>
              <a:t>Think how you and others may be affected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9377" y="5116026"/>
            <a:ext cx="12182623" cy="1741974"/>
            <a:chOff x="9377" y="5116026"/>
            <a:chExt cx="12182623" cy="174197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11"/>
            <a:srcRect b="35714"/>
            <a:stretch/>
          </p:blipFill>
          <p:spPr>
            <a:xfrm>
              <a:off x="9377" y="5116026"/>
              <a:ext cx="4183800" cy="17419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11"/>
            <a:srcRect t="68013"/>
            <a:stretch/>
          </p:blipFill>
          <p:spPr>
            <a:xfrm>
              <a:off x="3958046" y="5120639"/>
              <a:ext cx="8233954" cy="17373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7" name="Group 6"/>
          <p:cNvGrpSpPr/>
          <p:nvPr/>
        </p:nvGrpSpPr>
        <p:grpSpPr>
          <a:xfrm>
            <a:off x="6819658" y="679268"/>
            <a:ext cx="2671476" cy="1858189"/>
            <a:chOff x="6819658" y="679268"/>
            <a:chExt cx="2671476" cy="185818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421">
              <a:off x="6819658" y="679268"/>
              <a:ext cx="2671476" cy="185818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2491">
              <a:off x="7884538" y="1144304"/>
              <a:ext cx="541714" cy="766577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5456">
            <a:off x="8500404" y="1507029"/>
            <a:ext cx="1136790" cy="106087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 rot="20685175">
            <a:off x="8506188" y="1548655"/>
            <a:ext cx="1014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Comic Sans MS" panose="030F0702030302020204" pitchFamily="66" charset="0"/>
              </a:rPr>
              <a:t>Have a safe time during the Halloween and Bonfire period.</a:t>
            </a:r>
          </a:p>
          <a:p>
            <a:pPr algn="ctr"/>
            <a:endParaRPr lang="en-GB" sz="600" dirty="0">
              <a:latin typeface="Comic Sans MS" panose="030F0702030302020204" pitchFamily="66" charset="0"/>
            </a:endParaRPr>
          </a:p>
          <a:p>
            <a:pPr algn="ctr"/>
            <a:r>
              <a:rPr lang="en-GB" sz="600" dirty="0">
                <a:latin typeface="Comic Sans MS" panose="030F0702030302020204" pitchFamily="66" charset="0"/>
              </a:rPr>
              <a:t>To see the firework code and for a chance to win an </a:t>
            </a:r>
            <a:r>
              <a:rPr lang="en-GB" sz="600" dirty="0" err="1">
                <a:latin typeface="Comic Sans MS" panose="030F0702030302020204" pitchFamily="66" charset="0"/>
              </a:rPr>
              <a:t>ipad</a:t>
            </a:r>
            <a:r>
              <a:rPr lang="en-GB" sz="600" dirty="0">
                <a:latin typeface="Comic Sans MS" panose="030F0702030302020204" pitchFamily="66" charset="0"/>
              </a:rPr>
              <a:t> go to: </a:t>
            </a:r>
            <a:r>
              <a:rPr lang="en-GB" sz="600" b="1" dirty="0">
                <a:solidFill>
                  <a:srgbClr val="FF6600"/>
                </a:solidFill>
                <a:latin typeface="Comic Sans MS" panose="030F0702030302020204" pitchFamily="66" charset="0"/>
              </a:rPr>
              <a:t>www.safe4autumn.com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" t="2975" r="2671" b="2907"/>
          <a:stretch/>
        </p:blipFill>
        <p:spPr>
          <a:xfrm rot="318275">
            <a:off x="7065332" y="1764983"/>
            <a:ext cx="475497" cy="43523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D405B8A-17C7-4BED-B542-422236E09B1C}"/>
              </a:ext>
            </a:extLst>
          </p:cNvPr>
          <p:cNvSpPr txBox="1"/>
          <p:nvPr/>
        </p:nvSpPr>
        <p:spPr>
          <a:xfrm rot="1364407">
            <a:off x="5690289" y="1263923"/>
            <a:ext cx="1171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FF6600"/>
                </a:solidFill>
                <a:latin typeface="Comic Sans MS" panose="030F0702030302020204" pitchFamily="66" charset="0"/>
              </a:rPr>
              <a:t>Remember</a:t>
            </a:r>
            <a:r>
              <a:rPr lang="en-GB" sz="800" dirty="0">
                <a:latin typeface="Comic Sans MS" panose="030F0702030302020204" pitchFamily="66" charset="0"/>
              </a:rPr>
              <a:t> bonfires and fireworks are dangerous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74A8BA8-5A93-4E7D-A7ED-EA6D4CCFFCEA}"/>
              </a:ext>
            </a:extLst>
          </p:cNvPr>
          <p:cNvGrpSpPr/>
          <p:nvPr/>
        </p:nvGrpSpPr>
        <p:grpSpPr>
          <a:xfrm>
            <a:off x="2589893" y="-149077"/>
            <a:ext cx="7030384" cy="7139161"/>
            <a:chOff x="-5041077" y="748511"/>
            <a:chExt cx="4876800" cy="4876800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F826EF4-D440-4549-918E-0F704818A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41077" y="748511"/>
              <a:ext cx="4876800" cy="487680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B77BA27-2A75-424A-B494-8D07E8DDEEB3}"/>
                </a:ext>
              </a:extLst>
            </p:cNvPr>
            <p:cNvSpPr txBox="1"/>
            <p:nvPr/>
          </p:nvSpPr>
          <p:spPr>
            <a:xfrm>
              <a:off x="-3899291" y="2858836"/>
              <a:ext cx="3262385" cy="399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dirty="0">
                  <a:latin typeface="Comic Sans MS" panose="030F0702030302020204" pitchFamily="66" charset="0"/>
                </a:rPr>
                <a:t>@</a:t>
              </a:r>
              <a:r>
                <a:rPr lang="en-GB" sz="3200" dirty="0" err="1">
                  <a:latin typeface="Comic Sans MS" panose="030F0702030302020204" pitchFamily="66" charset="0"/>
                </a:rPr>
                <a:t>manchesterfire</a:t>
              </a:r>
              <a:endParaRPr lang="en-GB" sz="3200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743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>
                <a:alpha val="89000"/>
              </a:schemeClr>
            </a:gs>
            <a:gs pos="100000">
              <a:schemeClr val="bg1">
                <a:lumMod val="50000"/>
              </a:schemeClr>
            </a:gs>
            <a:gs pos="100000">
              <a:schemeClr val="bg1">
                <a:lumMod val="50000"/>
              </a:schemeClr>
            </a:gs>
            <a:gs pos="100000">
              <a:schemeClr val="bg1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" t="21541" r="6910" b="9094"/>
          <a:stretch/>
        </p:blipFill>
        <p:spPr>
          <a:xfrm>
            <a:off x="0" y="-14069"/>
            <a:ext cx="12192001" cy="66258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144" y="2077806"/>
            <a:ext cx="1991882" cy="25752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08039" y="2253668"/>
            <a:ext cx="18647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800" b="1" dirty="0">
                <a:latin typeface="Comic Sans MS" panose="030F0702030302020204" pitchFamily="66" charset="0"/>
              </a:rPr>
              <a:t>The Incident:</a:t>
            </a:r>
            <a:endParaRPr lang="en-GB" sz="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800" b="1" dirty="0">
                <a:latin typeface="Comic Sans MS" panose="030F0702030302020204" pitchFamily="66" charset="0"/>
              </a:rPr>
              <a:t>Name: </a:t>
            </a:r>
          </a:p>
          <a:p>
            <a:pPr>
              <a:lnSpc>
                <a:spcPct val="150000"/>
              </a:lnSpc>
            </a:pPr>
            <a:r>
              <a:rPr lang="en-GB" sz="800" dirty="0">
                <a:latin typeface="Comic Sans MS" panose="030F0702030302020204" pitchFamily="66" charset="0"/>
              </a:rPr>
              <a:t>Danny Jones, age 14.</a:t>
            </a:r>
          </a:p>
          <a:p>
            <a:pPr>
              <a:lnSpc>
                <a:spcPct val="150000"/>
              </a:lnSpc>
            </a:pPr>
            <a:endParaRPr lang="en-GB" sz="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800" b="1" dirty="0">
                <a:latin typeface="Comic Sans MS" panose="030F0702030302020204" pitchFamily="66" charset="0"/>
              </a:rPr>
              <a:t>Cause of incident: </a:t>
            </a:r>
          </a:p>
          <a:p>
            <a:pPr>
              <a:lnSpc>
                <a:spcPct val="150000"/>
              </a:lnSpc>
            </a:pPr>
            <a:r>
              <a:rPr lang="en-GB" sz="800" dirty="0">
                <a:latin typeface="Comic Sans MS" panose="030F0702030302020204" pitchFamily="66" charset="0"/>
              </a:rPr>
              <a:t>Aerosol thrown into bonfire. </a:t>
            </a:r>
          </a:p>
          <a:p>
            <a:pPr>
              <a:lnSpc>
                <a:spcPct val="150000"/>
              </a:lnSpc>
            </a:pPr>
            <a:endParaRPr lang="en-GB" sz="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800" b="1" dirty="0">
                <a:latin typeface="Comic Sans MS" panose="030F0702030302020204" pitchFamily="66" charset="0"/>
              </a:rPr>
              <a:t>Injuries sustained: </a:t>
            </a:r>
          </a:p>
          <a:p>
            <a:pPr>
              <a:lnSpc>
                <a:spcPct val="150000"/>
              </a:lnSpc>
            </a:pPr>
            <a:r>
              <a:rPr lang="en-GB" sz="800" dirty="0">
                <a:latin typeface="Comic Sans MS" panose="030F0702030302020204" pitchFamily="66" charset="0"/>
              </a:rPr>
              <a:t>Serious burns to facial area. Potential damage to eyes. Hospitalised for treatment.</a:t>
            </a:r>
          </a:p>
        </p:txBody>
      </p:sp>
      <p:grpSp>
        <p:nvGrpSpPr>
          <p:cNvPr id="10" name="Group 9"/>
          <p:cNvGrpSpPr/>
          <p:nvPr/>
        </p:nvGrpSpPr>
        <p:grpSpPr>
          <a:xfrm rot="21056885">
            <a:off x="2909558" y="2707129"/>
            <a:ext cx="2363863" cy="1877140"/>
            <a:chOff x="1550471" y="103717"/>
            <a:chExt cx="8052268" cy="646303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1318" y="2205245"/>
              <a:ext cx="1907914" cy="246666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9578">
              <a:off x="6975486" y="2630658"/>
              <a:ext cx="2250320" cy="175846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005">
              <a:off x="1550471" y="850551"/>
              <a:ext cx="7421692" cy="571620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322" y="139438"/>
              <a:ext cx="7710417" cy="628949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892322" y="103717"/>
              <a:ext cx="4791748" cy="953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b="1" dirty="0">
                  <a:latin typeface="Comic Sans MS" panose="030F0702030302020204" pitchFamily="66" charset="0"/>
                </a:rPr>
                <a:t>Danny Jones</a:t>
              </a:r>
            </a:p>
            <a:p>
              <a:r>
                <a:rPr lang="en-GB" sz="600" b="1" dirty="0">
                  <a:latin typeface="Comic Sans MS" panose="030F0702030302020204" pitchFamily="66" charset="0"/>
                </a:rPr>
                <a:t>Incident date: 5th November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578">
            <a:off x="6975486" y="2760063"/>
            <a:ext cx="2250320" cy="175846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20412142">
            <a:off x="3076726" y="3158895"/>
            <a:ext cx="94181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00" dirty="0">
                <a:latin typeface="Comic Sans MS" panose="030F0702030302020204" pitchFamily="66" charset="0"/>
              </a:rPr>
              <a:t>What were Danny and his friends thinking at the time?</a:t>
            </a:r>
          </a:p>
        </p:txBody>
      </p:sp>
      <p:sp>
        <p:nvSpPr>
          <p:cNvPr id="22" name="TextBox 21"/>
          <p:cNvSpPr txBox="1"/>
          <p:nvPr/>
        </p:nvSpPr>
        <p:spPr>
          <a:xfrm rot="295945">
            <a:off x="4150355" y="3287958"/>
            <a:ext cx="9437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Comic Sans MS" panose="030F0702030302020204" pitchFamily="66" charset="0"/>
              </a:rPr>
              <a:t>Who has been affected by the incident?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25464" y="3915661"/>
            <a:ext cx="95590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Comic Sans MS" panose="030F0702030302020204" pitchFamily="66" charset="0"/>
              </a:rPr>
              <a:t>How have they been affected?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5984">
            <a:off x="3566323" y="1799705"/>
            <a:ext cx="1121279" cy="5702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0972">
            <a:off x="4240643" y="630336"/>
            <a:ext cx="1513300" cy="136197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21060456">
            <a:off x="4394728" y="908991"/>
            <a:ext cx="101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Comic Sans MS" panose="030F0702030302020204" pitchFamily="66" charset="0"/>
              </a:rPr>
              <a:t>What can you do to make sure this doesn't happen to you?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0444">
            <a:off x="5715396" y="1256715"/>
            <a:ext cx="1121279" cy="57025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 rot="20517539">
            <a:off x="3527155" y="1828273"/>
            <a:ext cx="10871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" dirty="0">
                <a:latin typeface="Comic Sans MS" panose="030F0702030302020204" pitchFamily="66" charset="0"/>
              </a:rPr>
              <a:t>Never put yourselves in situations that may be dangerous</a:t>
            </a:r>
          </a:p>
          <a:p>
            <a:pPr algn="ctr"/>
            <a:endParaRPr lang="en-GB" sz="300" dirty="0">
              <a:latin typeface="Comic Sans MS" panose="030F0702030302020204" pitchFamily="66" charset="0"/>
            </a:endParaRPr>
          </a:p>
          <a:p>
            <a:pPr algn="ctr"/>
            <a:r>
              <a:rPr lang="en-GB" sz="300" dirty="0">
                <a:latin typeface="Comic Sans MS" panose="030F0702030302020204" pitchFamily="66" charset="0"/>
              </a:rPr>
              <a:t>Think about the consequences of what could happen</a:t>
            </a:r>
          </a:p>
          <a:p>
            <a:pPr algn="ctr"/>
            <a:endParaRPr lang="en-GB" sz="300" dirty="0">
              <a:latin typeface="Comic Sans MS" panose="030F0702030302020204" pitchFamily="66" charset="0"/>
            </a:endParaRPr>
          </a:p>
          <a:p>
            <a:pPr algn="ctr"/>
            <a:r>
              <a:rPr lang="en-GB" sz="300" dirty="0">
                <a:latin typeface="Comic Sans MS" panose="030F0702030302020204" pitchFamily="66" charset="0"/>
              </a:rPr>
              <a:t>Think how you and others may be affected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9377" y="5116026"/>
            <a:ext cx="12182623" cy="1741974"/>
            <a:chOff x="9377" y="5116026"/>
            <a:chExt cx="12182623" cy="174197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11"/>
            <a:srcRect b="35714"/>
            <a:stretch/>
          </p:blipFill>
          <p:spPr>
            <a:xfrm>
              <a:off x="9377" y="5116026"/>
              <a:ext cx="4183800" cy="17419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11"/>
            <a:srcRect t="68013"/>
            <a:stretch/>
          </p:blipFill>
          <p:spPr>
            <a:xfrm>
              <a:off x="3958046" y="5120639"/>
              <a:ext cx="8233954" cy="17373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7" name="Group 6"/>
          <p:cNvGrpSpPr/>
          <p:nvPr/>
        </p:nvGrpSpPr>
        <p:grpSpPr>
          <a:xfrm>
            <a:off x="6819658" y="679268"/>
            <a:ext cx="2671476" cy="1858189"/>
            <a:chOff x="6819658" y="679268"/>
            <a:chExt cx="2671476" cy="185818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421">
              <a:off x="6819658" y="679268"/>
              <a:ext cx="2671476" cy="185818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2491">
              <a:off x="7884538" y="1144304"/>
              <a:ext cx="541714" cy="766577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5456">
            <a:off x="8500404" y="1507029"/>
            <a:ext cx="1136790" cy="106087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 rot="20685175">
            <a:off x="8506188" y="1548655"/>
            <a:ext cx="1014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Comic Sans MS" panose="030F0702030302020204" pitchFamily="66" charset="0"/>
              </a:rPr>
              <a:t>Have a safe time during the Halloween and Bonfire period.</a:t>
            </a:r>
          </a:p>
          <a:p>
            <a:pPr algn="ctr"/>
            <a:endParaRPr lang="en-GB" sz="600" dirty="0">
              <a:latin typeface="Comic Sans MS" panose="030F0702030302020204" pitchFamily="66" charset="0"/>
            </a:endParaRPr>
          </a:p>
          <a:p>
            <a:pPr algn="ctr"/>
            <a:r>
              <a:rPr lang="en-GB" sz="600" dirty="0">
                <a:latin typeface="Comic Sans MS" panose="030F0702030302020204" pitchFamily="66" charset="0"/>
              </a:rPr>
              <a:t>To see the firework code and for a chance to win an </a:t>
            </a:r>
            <a:r>
              <a:rPr lang="en-GB" sz="600" dirty="0" err="1">
                <a:latin typeface="Comic Sans MS" panose="030F0702030302020204" pitchFamily="66" charset="0"/>
              </a:rPr>
              <a:t>ipad</a:t>
            </a:r>
            <a:r>
              <a:rPr lang="en-GB" sz="600" dirty="0">
                <a:latin typeface="Comic Sans MS" panose="030F0702030302020204" pitchFamily="66" charset="0"/>
              </a:rPr>
              <a:t> go to: </a:t>
            </a:r>
            <a:r>
              <a:rPr lang="en-GB" sz="600" b="1" dirty="0">
                <a:solidFill>
                  <a:srgbClr val="FF6600"/>
                </a:solidFill>
                <a:latin typeface="Comic Sans MS" panose="030F0702030302020204" pitchFamily="66" charset="0"/>
              </a:rPr>
              <a:t>www.safe4autumn.com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502">
            <a:off x="7074724" y="745714"/>
            <a:ext cx="506001" cy="5138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" t="2975" r="2671" b="2907"/>
          <a:stretch/>
        </p:blipFill>
        <p:spPr>
          <a:xfrm rot="318275">
            <a:off x="7065332" y="1764983"/>
            <a:ext cx="475497" cy="43523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D405B8A-17C7-4BED-B542-422236E09B1C}"/>
              </a:ext>
            </a:extLst>
          </p:cNvPr>
          <p:cNvSpPr txBox="1"/>
          <p:nvPr/>
        </p:nvSpPr>
        <p:spPr>
          <a:xfrm rot="1364407">
            <a:off x="5690289" y="1263923"/>
            <a:ext cx="1171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FF6600"/>
                </a:solidFill>
                <a:latin typeface="Comic Sans MS" panose="030F0702030302020204" pitchFamily="66" charset="0"/>
              </a:rPr>
              <a:t>Remember</a:t>
            </a:r>
            <a:r>
              <a:rPr lang="en-GB" sz="800" dirty="0">
                <a:latin typeface="Comic Sans MS" panose="030F0702030302020204" pitchFamily="66" charset="0"/>
              </a:rPr>
              <a:t> bonfires and fireworks are dangerous</a:t>
            </a:r>
          </a:p>
        </p:txBody>
      </p:sp>
    </p:spTree>
    <p:extLst>
      <p:ext uri="{BB962C8B-B14F-4D97-AF65-F5344CB8AC3E}">
        <p14:creationId xmlns:p14="http://schemas.microsoft.com/office/powerpoint/2010/main" val="3793916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>
                <a:alpha val="89000"/>
              </a:schemeClr>
            </a:gs>
            <a:gs pos="100000">
              <a:schemeClr val="bg1">
                <a:lumMod val="50000"/>
              </a:schemeClr>
            </a:gs>
            <a:gs pos="100000">
              <a:schemeClr val="bg1">
                <a:lumMod val="50000"/>
              </a:schemeClr>
            </a:gs>
            <a:gs pos="100000">
              <a:schemeClr val="bg1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" t="21541" r="6910" b="9094"/>
          <a:stretch/>
        </p:blipFill>
        <p:spPr>
          <a:xfrm>
            <a:off x="0" y="-14069"/>
            <a:ext cx="12192001" cy="66258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578">
            <a:off x="6975486" y="2630658"/>
            <a:ext cx="2250320" cy="1758464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9377" y="5116026"/>
            <a:ext cx="12182623" cy="1741974"/>
            <a:chOff x="9377" y="5116026"/>
            <a:chExt cx="12182623" cy="174197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/>
            <a:srcRect b="35714"/>
            <a:stretch/>
          </p:blipFill>
          <p:spPr>
            <a:xfrm>
              <a:off x="9377" y="5116026"/>
              <a:ext cx="4183800" cy="17419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/>
            <a:srcRect t="68013"/>
            <a:stretch/>
          </p:blipFill>
          <p:spPr>
            <a:xfrm>
              <a:off x="3958046" y="5120639"/>
              <a:ext cx="8233954" cy="17373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936" y="89491"/>
            <a:ext cx="5235312" cy="676850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86596" y="924567"/>
            <a:ext cx="422265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latin typeface="Comic Sans MS" panose="030F0702030302020204" pitchFamily="66" charset="0"/>
              </a:rPr>
              <a:t>The Incident:</a:t>
            </a:r>
            <a:endParaRPr lang="en-GB" sz="2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latin typeface="Comic Sans MS" panose="030F0702030302020204" pitchFamily="66" charset="0"/>
              </a:rPr>
              <a:t>Name: 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Danny Jones, age 14.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latin typeface="Comic Sans MS" panose="030F0702030302020204" pitchFamily="66" charset="0"/>
              </a:rPr>
              <a:t>Cause of incident: 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Aerosol thrown into bonfire. </a:t>
            </a:r>
          </a:p>
          <a:p>
            <a:pPr>
              <a:lnSpc>
                <a:spcPct val="150000"/>
              </a:lnSpc>
            </a:pPr>
            <a:endParaRPr lang="en-GB" sz="20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latin typeface="Comic Sans MS" panose="030F0702030302020204" pitchFamily="66" charset="0"/>
              </a:rPr>
              <a:t>Injuries sustained: 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omic Sans MS" panose="030F0702030302020204" pitchFamily="66" charset="0"/>
              </a:rPr>
              <a:t>Serious burns to facial area. Potential damage to eyes. Hospitalised for treatment.</a:t>
            </a:r>
          </a:p>
        </p:txBody>
      </p:sp>
    </p:spTree>
    <p:extLst>
      <p:ext uri="{BB962C8B-B14F-4D97-AF65-F5344CB8AC3E}">
        <p14:creationId xmlns:p14="http://schemas.microsoft.com/office/powerpoint/2010/main" val="40028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>
                <a:alpha val="89000"/>
              </a:schemeClr>
            </a:gs>
            <a:gs pos="100000">
              <a:schemeClr val="bg1">
                <a:lumMod val="50000"/>
              </a:schemeClr>
            </a:gs>
            <a:gs pos="100000">
              <a:schemeClr val="bg1">
                <a:lumMod val="50000"/>
              </a:schemeClr>
            </a:gs>
            <a:gs pos="100000">
              <a:schemeClr val="bg1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" t="21541" r="6910" b="9094"/>
          <a:stretch/>
        </p:blipFill>
        <p:spPr>
          <a:xfrm>
            <a:off x="-1" y="2540"/>
            <a:ext cx="12192001" cy="6625883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9377" y="5116026"/>
            <a:ext cx="12182623" cy="1741974"/>
            <a:chOff x="9377" y="5116026"/>
            <a:chExt cx="12182623" cy="1741974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/>
            <a:srcRect b="35714"/>
            <a:stretch/>
          </p:blipFill>
          <p:spPr>
            <a:xfrm>
              <a:off x="9377" y="5116026"/>
              <a:ext cx="4183800" cy="17419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/>
            <a:srcRect t="68013"/>
            <a:stretch/>
          </p:blipFill>
          <p:spPr>
            <a:xfrm>
              <a:off x="3958046" y="5120639"/>
              <a:ext cx="8233954" cy="17373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1589434" y="206893"/>
            <a:ext cx="8052268" cy="6427316"/>
            <a:chOff x="1550471" y="139438"/>
            <a:chExt cx="8052268" cy="642731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1318" y="2205245"/>
              <a:ext cx="1907914" cy="246666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9578">
              <a:off x="6975486" y="2630658"/>
              <a:ext cx="2250320" cy="1758464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491399" y="2412527"/>
              <a:ext cx="1677833" cy="2103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800" b="1" dirty="0">
                  <a:latin typeface="Comic Sans MS" panose="030F0702030302020204" pitchFamily="66" charset="0"/>
                </a:rPr>
                <a:t>The Incident:</a:t>
              </a:r>
              <a:endParaRPr lang="en-GB" sz="800" dirty="0">
                <a:latin typeface="Comic Sans MS" panose="030F0702030302020204" pitchFamily="66" charset="0"/>
              </a:endParaRPr>
            </a:p>
            <a:p>
              <a:pPr>
                <a:lnSpc>
                  <a:spcPct val="150000"/>
                </a:lnSpc>
              </a:pPr>
              <a:r>
                <a:rPr lang="en-GB" sz="800" b="1" dirty="0">
                  <a:latin typeface="Comic Sans MS" panose="030F0702030302020204" pitchFamily="66" charset="0"/>
                </a:rPr>
                <a:t>Name: </a:t>
              </a:r>
            </a:p>
            <a:p>
              <a:pPr>
                <a:lnSpc>
                  <a:spcPct val="150000"/>
                </a:lnSpc>
              </a:pPr>
              <a:r>
                <a:rPr lang="en-GB" sz="800" dirty="0">
                  <a:latin typeface="Comic Sans MS" panose="030F0702030302020204" pitchFamily="66" charset="0"/>
                </a:rPr>
                <a:t>Danny Jones , age 14.</a:t>
              </a:r>
            </a:p>
            <a:p>
              <a:pPr>
                <a:lnSpc>
                  <a:spcPct val="150000"/>
                </a:lnSpc>
              </a:pPr>
              <a:endParaRPr lang="en-GB" sz="800" dirty="0">
                <a:latin typeface="Comic Sans MS" panose="030F0702030302020204" pitchFamily="66" charset="0"/>
              </a:endParaRPr>
            </a:p>
            <a:p>
              <a:pPr>
                <a:lnSpc>
                  <a:spcPct val="150000"/>
                </a:lnSpc>
              </a:pPr>
              <a:r>
                <a:rPr lang="en-GB" sz="800" b="1" dirty="0">
                  <a:latin typeface="Comic Sans MS" panose="030F0702030302020204" pitchFamily="66" charset="0"/>
                </a:rPr>
                <a:t>Cause of incident: </a:t>
              </a:r>
            </a:p>
            <a:p>
              <a:pPr>
                <a:lnSpc>
                  <a:spcPct val="150000"/>
                </a:lnSpc>
              </a:pPr>
              <a:r>
                <a:rPr lang="en-GB" sz="800" dirty="0">
                  <a:latin typeface="Comic Sans MS" panose="030F0702030302020204" pitchFamily="66" charset="0"/>
                </a:rPr>
                <a:t>Aerosol thrown into bonfire. </a:t>
              </a:r>
            </a:p>
            <a:p>
              <a:pPr>
                <a:lnSpc>
                  <a:spcPct val="150000"/>
                </a:lnSpc>
              </a:pPr>
              <a:endParaRPr lang="en-GB" sz="800" dirty="0">
                <a:latin typeface="Comic Sans MS" panose="030F0702030302020204" pitchFamily="66" charset="0"/>
              </a:endParaRPr>
            </a:p>
            <a:p>
              <a:pPr>
                <a:lnSpc>
                  <a:spcPct val="150000"/>
                </a:lnSpc>
              </a:pPr>
              <a:r>
                <a:rPr lang="en-GB" sz="800" b="1" dirty="0">
                  <a:latin typeface="Comic Sans MS" panose="030F0702030302020204" pitchFamily="66" charset="0"/>
                </a:rPr>
                <a:t>Injuries sustained: </a:t>
              </a:r>
            </a:p>
            <a:p>
              <a:pPr>
                <a:lnSpc>
                  <a:spcPct val="150000"/>
                </a:lnSpc>
              </a:pPr>
              <a:r>
                <a:rPr lang="en-GB" sz="800" dirty="0">
                  <a:latin typeface="Comic Sans MS" panose="030F0702030302020204" pitchFamily="66" charset="0"/>
                </a:rPr>
                <a:t>Serious burns to facial area. </a:t>
              </a:r>
            </a:p>
            <a:p>
              <a:pPr>
                <a:lnSpc>
                  <a:spcPct val="150000"/>
                </a:lnSpc>
              </a:pPr>
              <a:r>
                <a:rPr lang="en-GB" sz="800" dirty="0">
                  <a:latin typeface="Comic Sans MS" panose="030F0702030302020204" pitchFamily="66" charset="0"/>
                </a:rPr>
                <a:t>Potential damage to eyes. </a:t>
              </a:r>
            </a:p>
            <a:p>
              <a:pPr>
                <a:lnSpc>
                  <a:spcPct val="150000"/>
                </a:lnSpc>
              </a:pPr>
              <a:r>
                <a:rPr lang="en-GB" sz="800" dirty="0">
                  <a:latin typeface="Comic Sans MS" panose="030F0702030302020204" pitchFamily="66" charset="0"/>
                </a:rPr>
                <a:t>Hospitalized for treatment.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005">
              <a:off x="1550471" y="850551"/>
              <a:ext cx="7421692" cy="5716203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322" y="139438"/>
              <a:ext cx="7710417" cy="628949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152357" y="253219"/>
              <a:ext cx="38967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Comic Sans MS" panose="030F0702030302020204" pitchFamily="66" charset="0"/>
                </a:rPr>
                <a:t>Danny Jones</a:t>
              </a:r>
            </a:p>
            <a:p>
              <a:r>
                <a:rPr lang="en-GB" b="1" dirty="0">
                  <a:latin typeface="Comic Sans MS" panose="030F0702030302020204" pitchFamily="66" charset="0"/>
                </a:rPr>
                <a:t>Incident date: 5th November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 rot="21251728">
            <a:off x="2160711" y="1560674"/>
            <a:ext cx="3384158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What were Danny and his friends thinking at the time?</a:t>
            </a:r>
          </a:p>
        </p:txBody>
      </p:sp>
      <p:sp>
        <p:nvSpPr>
          <p:cNvPr id="16" name="TextBox 15"/>
          <p:cNvSpPr txBox="1"/>
          <p:nvPr/>
        </p:nvSpPr>
        <p:spPr>
          <a:xfrm rot="564960">
            <a:off x="5873272" y="2219940"/>
            <a:ext cx="3384158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Who has been affected by the incident?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71059" y="4196244"/>
            <a:ext cx="338415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How have they been affected?</a:t>
            </a:r>
          </a:p>
        </p:txBody>
      </p:sp>
    </p:spTree>
    <p:extLst>
      <p:ext uri="{BB962C8B-B14F-4D97-AF65-F5344CB8AC3E}">
        <p14:creationId xmlns:p14="http://schemas.microsoft.com/office/powerpoint/2010/main" val="380622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16" grpId="0" animBg="1"/>
      <p:bldP spid="16" grpId="1" animBg="1"/>
      <p:bldP spid="16" grpId="2" animBg="1"/>
      <p:bldP spid="19" grpId="0" animBg="1"/>
      <p:bldP spid="19" grpId="1" animBg="1"/>
      <p:bldP spid="19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>
                <a:alpha val="89000"/>
              </a:schemeClr>
            </a:gs>
            <a:gs pos="100000">
              <a:schemeClr val="bg1">
                <a:lumMod val="50000"/>
              </a:schemeClr>
            </a:gs>
            <a:gs pos="100000">
              <a:schemeClr val="bg1">
                <a:lumMod val="50000"/>
              </a:schemeClr>
            </a:gs>
            <a:gs pos="100000">
              <a:schemeClr val="bg1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" t="21541" r="6910" b="9094"/>
          <a:stretch/>
        </p:blipFill>
        <p:spPr>
          <a:xfrm>
            <a:off x="0" y="-14069"/>
            <a:ext cx="12192001" cy="66258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144" y="2077806"/>
            <a:ext cx="1991882" cy="25752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08039" y="2253668"/>
            <a:ext cx="18647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800" b="1" dirty="0">
                <a:latin typeface="Comic Sans MS" panose="030F0702030302020204" pitchFamily="66" charset="0"/>
              </a:rPr>
              <a:t>The Incident:</a:t>
            </a:r>
            <a:endParaRPr lang="en-GB" sz="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800" b="1" dirty="0">
                <a:latin typeface="Comic Sans MS" panose="030F0702030302020204" pitchFamily="66" charset="0"/>
              </a:rPr>
              <a:t>Name: </a:t>
            </a:r>
          </a:p>
          <a:p>
            <a:pPr>
              <a:lnSpc>
                <a:spcPct val="150000"/>
              </a:lnSpc>
            </a:pPr>
            <a:r>
              <a:rPr lang="en-GB" sz="800" dirty="0">
                <a:latin typeface="Comic Sans MS" panose="030F0702030302020204" pitchFamily="66" charset="0"/>
              </a:rPr>
              <a:t>Danny Jones, age 14.</a:t>
            </a:r>
          </a:p>
          <a:p>
            <a:pPr>
              <a:lnSpc>
                <a:spcPct val="150000"/>
              </a:lnSpc>
            </a:pPr>
            <a:endParaRPr lang="en-GB" sz="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800" b="1" dirty="0">
                <a:latin typeface="Comic Sans MS" panose="030F0702030302020204" pitchFamily="66" charset="0"/>
              </a:rPr>
              <a:t>Cause of incident: </a:t>
            </a:r>
          </a:p>
          <a:p>
            <a:pPr>
              <a:lnSpc>
                <a:spcPct val="150000"/>
              </a:lnSpc>
            </a:pPr>
            <a:r>
              <a:rPr lang="en-GB" sz="800" dirty="0">
                <a:latin typeface="Comic Sans MS" panose="030F0702030302020204" pitchFamily="66" charset="0"/>
              </a:rPr>
              <a:t>Aerosol thrown into bonfire. </a:t>
            </a:r>
          </a:p>
          <a:p>
            <a:pPr>
              <a:lnSpc>
                <a:spcPct val="150000"/>
              </a:lnSpc>
            </a:pPr>
            <a:endParaRPr lang="en-GB" sz="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800" b="1" dirty="0">
                <a:latin typeface="Comic Sans MS" panose="030F0702030302020204" pitchFamily="66" charset="0"/>
              </a:rPr>
              <a:t>Injuries sustained: </a:t>
            </a:r>
          </a:p>
          <a:p>
            <a:pPr>
              <a:lnSpc>
                <a:spcPct val="150000"/>
              </a:lnSpc>
            </a:pPr>
            <a:r>
              <a:rPr lang="en-GB" sz="800" dirty="0">
                <a:latin typeface="Comic Sans MS" panose="030F0702030302020204" pitchFamily="66" charset="0"/>
              </a:rPr>
              <a:t>Serious burns to facial area. Potential damage to eyes. Hospitalised for treatment.</a:t>
            </a:r>
          </a:p>
        </p:txBody>
      </p:sp>
      <p:grpSp>
        <p:nvGrpSpPr>
          <p:cNvPr id="10" name="Group 9"/>
          <p:cNvGrpSpPr/>
          <p:nvPr/>
        </p:nvGrpSpPr>
        <p:grpSpPr>
          <a:xfrm rot="21056885">
            <a:off x="2909558" y="2707129"/>
            <a:ext cx="2363863" cy="1877140"/>
            <a:chOff x="1550471" y="103717"/>
            <a:chExt cx="8052268" cy="646303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1318" y="2205245"/>
              <a:ext cx="1907914" cy="246666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9578">
              <a:off x="6975486" y="2630658"/>
              <a:ext cx="2250320" cy="175846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005">
              <a:off x="1550471" y="850551"/>
              <a:ext cx="7421692" cy="571620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322" y="139438"/>
              <a:ext cx="7710417" cy="628949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892322" y="103717"/>
              <a:ext cx="4791748" cy="953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b="1" dirty="0">
                  <a:latin typeface="Comic Sans MS" panose="030F0702030302020204" pitchFamily="66" charset="0"/>
                </a:rPr>
                <a:t>Danny Jones</a:t>
              </a:r>
            </a:p>
            <a:p>
              <a:r>
                <a:rPr lang="en-GB" sz="600" b="1" dirty="0">
                  <a:latin typeface="Comic Sans MS" panose="030F0702030302020204" pitchFamily="66" charset="0"/>
                </a:rPr>
                <a:t>Incident date: 5th November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578">
            <a:off x="6975486" y="2760063"/>
            <a:ext cx="2250320" cy="175846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20412142">
            <a:off x="3076726" y="3158895"/>
            <a:ext cx="94181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00" dirty="0">
                <a:latin typeface="Comic Sans MS" panose="030F0702030302020204" pitchFamily="66" charset="0"/>
              </a:rPr>
              <a:t>What were Danny and his friends thinking at the time?</a:t>
            </a:r>
          </a:p>
        </p:txBody>
      </p:sp>
      <p:sp>
        <p:nvSpPr>
          <p:cNvPr id="22" name="TextBox 21"/>
          <p:cNvSpPr txBox="1"/>
          <p:nvPr/>
        </p:nvSpPr>
        <p:spPr>
          <a:xfrm rot="295945">
            <a:off x="4150355" y="3287958"/>
            <a:ext cx="9437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Comic Sans MS" panose="030F0702030302020204" pitchFamily="66" charset="0"/>
              </a:rPr>
              <a:t>Who has been affected by the incident?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25464" y="3915661"/>
            <a:ext cx="95590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Comic Sans MS" panose="030F0702030302020204" pitchFamily="66" charset="0"/>
              </a:rPr>
              <a:t>How have they been affected?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9377" y="5116026"/>
            <a:ext cx="12182623" cy="1741974"/>
            <a:chOff x="9377" y="5116026"/>
            <a:chExt cx="12182623" cy="174197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9"/>
            <a:srcRect b="35714"/>
            <a:stretch/>
          </p:blipFill>
          <p:spPr>
            <a:xfrm>
              <a:off x="9377" y="5116026"/>
              <a:ext cx="4183800" cy="17419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9"/>
            <a:srcRect t="68013"/>
            <a:stretch/>
          </p:blipFill>
          <p:spPr>
            <a:xfrm>
              <a:off x="3958046" y="5120639"/>
              <a:ext cx="8233954" cy="17373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7" name="Group 6"/>
          <p:cNvGrpSpPr/>
          <p:nvPr/>
        </p:nvGrpSpPr>
        <p:grpSpPr>
          <a:xfrm>
            <a:off x="6819658" y="679268"/>
            <a:ext cx="2671476" cy="1858189"/>
            <a:chOff x="6819658" y="679268"/>
            <a:chExt cx="2671476" cy="185818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421">
              <a:off x="6819658" y="679268"/>
              <a:ext cx="2671476" cy="185818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2491">
              <a:off x="7884538" y="1144304"/>
              <a:ext cx="541714" cy="766577"/>
            </a:xfrm>
            <a:prstGeom prst="rect">
              <a:avLst/>
            </a:prstGeom>
          </p:spPr>
        </p:pic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6FDD4BF2-193F-4934-A0C1-FC91DBC9964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873" y="79667"/>
            <a:ext cx="7301661" cy="6571496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419FE0FC-8E64-470E-BA36-1CF9490AAFD1}"/>
              </a:ext>
            </a:extLst>
          </p:cNvPr>
          <p:cNvSpPr txBox="1"/>
          <p:nvPr/>
        </p:nvSpPr>
        <p:spPr>
          <a:xfrm>
            <a:off x="3592093" y="1557746"/>
            <a:ext cx="40251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What can you do to make sure this doesn't happen to you? </a:t>
            </a:r>
          </a:p>
        </p:txBody>
      </p:sp>
    </p:spTree>
    <p:extLst>
      <p:ext uri="{BB962C8B-B14F-4D97-AF65-F5344CB8AC3E}">
        <p14:creationId xmlns:p14="http://schemas.microsoft.com/office/powerpoint/2010/main" val="280732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>
                <a:alpha val="89000"/>
              </a:schemeClr>
            </a:gs>
            <a:gs pos="100000">
              <a:schemeClr val="bg1">
                <a:lumMod val="50000"/>
              </a:schemeClr>
            </a:gs>
            <a:gs pos="100000">
              <a:schemeClr val="bg1">
                <a:lumMod val="50000"/>
              </a:schemeClr>
            </a:gs>
            <a:gs pos="100000">
              <a:schemeClr val="bg1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" t="21541" r="6910" b="9094"/>
          <a:stretch/>
        </p:blipFill>
        <p:spPr>
          <a:xfrm>
            <a:off x="0" y="-14069"/>
            <a:ext cx="12192001" cy="66258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144" y="2077806"/>
            <a:ext cx="1991882" cy="25752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08039" y="2253668"/>
            <a:ext cx="18647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800" b="1" dirty="0">
                <a:latin typeface="Comic Sans MS" panose="030F0702030302020204" pitchFamily="66" charset="0"/>
              </a:rPr>
              <a:t>The Incident:</a:t>
            </a:r>
            <a:endParaRPr lang="en-GB" sz="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800" b="1" dirty="0">
                <a:latin typeface="Comic Sans MS" panose="030F0702030302020204" pitchFamily="66" charset="0"/>
              </a:rPr>
              <a:t>Name: </a:t>
            </a:r>
          </a:p>
          <a:p>
            <a:pPr>
              <a:lnSpc>
                <a:spcPct val="150000"/>
              </a:lnSpc>
            </a:pPr>
            <a:r>
              <a:rPr lang="en-GB" sz="800" dirty="0">
                <a:latin typeface="Comic Sans MS" panose="030F0702030302020204" pitchFamily="66" charset="0"/>
              </a:rPr>
              <a:t>Danny Jones, age 14.</a:t>
            </a:r>
          </a:p>
          <a:p>
            <a:pPr>
              <a:lnSpc>
                <a:spcPct val="150000"/>
              </a:lnSpc>
            </a:pPr>
            <a:endParaRPr lang="en-GB" sz="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800" b="1" dirty="0">
                <a:latin typeface="Comic Sans MS" panose="030F0702030302020204" pitchFamily="66" charset="0"/>
              </a:rPr>
              <a:t>Cause of incident: </a:t>
            </a:r>
          </a:p>
          <a:p>
            <a:pPr>
              <a:lnSpc>
                <a:spcPct val="150000"/>
              </a:lnSpc>
            </a:pPr>
            <a:r>
              <a:rPr lang="en-GB" sz="800" dirty="0">
                <a:latin typeface="Comic Sans MS" panose="030F0702030302020204" pitchFamily="66" charset="0"/>
              </a:rPr>
              <a:t>Aerosol thrown into bonfire. </a:t>
            </a:r>
          </a:p>
          <a:p>
            <a:pPr>
              <a:lnSpc>
                <a:spcPct val="150000"/>
              </a:lnSpc>
            </a:pPr>
            <a:endParaRPr lang="en-GB" sz="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800" b="1" dirty="0">
                <a:latin typeface="Comic Sans MS" panose="030F0702030302020204" pitchFamily="66" charset="0"/>
              </a:rPr>
              <a:t>Injuries sustained: </a:t>
            </a:r>
          </a:p>
          <a:p>
            <a:pPr>
              <a:lnSpc>
                <a:spcPct val="150000"/>
              </a:lnSpc>
            </a:pPr>
            <a:r>
              <a:rPr lang="en-GB" sz="800" dirty="0">
                <a:latin typeface="Comic Sans MS" panose="030F0702030302020204" pitchFamily="66" charset="0"/>
              </a:rPr>
              <a:t>Serious burns to facial area. Potential damage to eyes. Hospitalised for treatment.</a:t>
            </a:r>
          </a:p>
        </p:txBody>
      </p:sp>
      <p:grpSp>
        <p:nvGrpSpPr>
          <p:cNvPr id="10" name="Group 9"/>
          <p:cNvGrpSpPr/>
          <p:nvPr/>
        </p:nvGrpSpPr>
        <p:grpSpPr>
          <a:xfrm rot="21056885">
            <a:off x="2909558" y="2707129"/>
            <a:ext cx="2363863" cy="1877140"/>
            <a:chOff x="1550471" y="103717"/>
            <a:chExt cx="8052268" cy="646303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1318" y="2205245"/>
              <a:ext cx="1907914" cy="246666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9578">
              <a:off x="6975486" y="2630658"/>
              <a:ext cx="2250320" cy="175846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005">
              <a:off x="1550471" y="850551"/>
              <a:ext cx="7421692" cy="571620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322" y="139438"/>
              <a:ext cx="7710417" cy="628949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892322" y="103717"/>
              <a:ext cx="4791748" cy="953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b="1" dirty="0">
                  <a:latin typeface="Comic Sans MS" panose="030F0702030302020204" pitchFamily="66" charset="0"/>
                </a:rPr>
                <a:t>Danny Jones</a:t>
              </a:r>
            </a:p>
            <a:p>
              <a:r>
                <a:rPr lang="en-GB" sz="600" b="1" dirty="0">
                  <a:latin typeface="Comic Sans MS" panose="030F0702030302020204" pitchFamily="66" charset="0"/>
                </a:rPr>
                <a:t>Incident date: 5th November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578">
            <a:off x="6975486" y="2760063"/>
            <a:ext cx="2250320" cy="175846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20412142">
            <a:off x="3076726" y="3158895"/>
            <a:ext cx="94181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00" dirty="0">
                <a:latin typeface="Comic Sans MS" panose="030F0702030302020204" pitchFamily="66" charset="0"/>
              </a:rPr>
              <a:t>What were Danny and his friends thinking at the time?</a:t>
            </a:r>
          </a:p>
        </p:txBody>
      </p:sp>
      <p:sp>
        <p:nvSpPr>
          <p:cNvPr id="22" name="TextBox 21"/>
          <p:cNvSpPr txBox="1"/>
          <p:nvPr/>
        </p:nvSpPr>
        <p:spPr>
          <a:xfrm rot="295945">
            <a:off x="4150355" y="3287958"/>
            <a:ext cx="9437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Comic Sans MS" panose="030F0702030302020204" pitchFamily="66" charset="0"/>
              </a:rPr>
              <a:t>Who has been affected by the incident?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25464" y="3915661"/>
            <a:ext cx="95590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Comic Sans MS" panose="030F0702030302020204" pitchFamily="66" charset="0"/>
              </a:rPr>
              <a:t>How have they been affected?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0972">
            <a:off x="4240643" y="630336"/>
            <a:ext cx="1513300" cy="136197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21060456">
            <a:off x="4394728" y="908991"/>
            <a:ext cx="101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Comic Sans MS" panose="030F0702030302020204" pitchFamily="66" charset="0"/>
              </a:rPr>
              <a:t>What can you do to make sure this doesn't happen to you?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9377" y="5116026"/>
            <a:ext cx="12182623" cy="1741974"/>
            <a:chOff x="9377" y="5116026"/>
            <a:chExt cx="12182623" cy="174197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10"/>
            <a:srcRect b="35714"/>
            <a:stretch/>
          </p:blipFill>
          <p:spPr>
            <a:xfrm>
              <a:off x="9377" y="5116026"/>
              <a:ext cx="4183800" cy="17419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10"/>
            <a:srcRect t="68013"/>
            <a:stretch/>
          </p:blipFill>
          <p:spPr>
            <a:xfrm>
              <a:off x="3958046" y="5120639"/>
              <a:ext cx="8233954" cy="17373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7" name="Group 6"/>
          <p:cNvGrpSpPr/>
          <p:nvPr/>
        </p:nvGrpSpPr>
        <p:grpSpPr>
          <a:xfrm>
            <a:off x="6819658" y="679268"/>
            <a:ext cx="2671476" cy="1858189"/>
            <a:chOff x="6819658" y="679268"/>
            <a:chExt cx="2671476" cy="185818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421">
              <a:off x="6819658" y="679268"/>
              <a:ext cx="2671476" cy="185818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2491">
              <a:off x="7884538" y="1144304"/>
              <a:ext cx="541714" cy="766577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81B1350-74E6-4DED-8445-A9ABFF3894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137" y="200141"/>
            <a:ext cx="8888889" cy="452063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1E02817F-9180-4189-B670-CC3352A547F6}"/>
              </a:ext>
            </a:extLst>
          </p:cNvPr>
          <p:cNvSpPr txBox="1"/>
          <p:nvPr/>
        </p:nvSpPr>
        <p:spPr>
          <a:xfrm>
            <a:off x="1842868" y="451458"/>
            <a:ext cx="82155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Never put yourselves in situations that may be dangerous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Think about the consequences of what could happen</a:t>
            </a:r>
          </a:p>
          <a:p>
            <a:pPr algn="ctr"/>
            <a:endParaRPr lang="en-GB" sz="2800" dirty="0">
              <a:latin typeface="Comic Sans MS" panose="030F0702030302020204" pitchFamily="66" charset="0"/>
            </a:endParaRPr>
          </a:p>
          <a:p>
            <a:pPr algn="ctr"/>
            <a:r>
              <a:rPr lang="en-GB" sz="2800" dirty="0">
                <a:latin typeface="Comic Sans MS" panose="030F0702030302020204" pitchFamily="66" charset="0"/>
              </a:rPr>
              <a:t>Think how you and others may be affected </a:t>
            </a:r>
          </a:p>
        </p:txBody>
      </p:sp>
    </p:spTree>
    <p:extLst>
      <p:ext uri="{BB962C8B-B14F-4D97-AF65-F5344CB8AC3E}">
        <p14:creationId xmlns:p14="http://schemas.microsoft.com/office/powerpoint/2010/main" val="211947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>
                <a:alpha val="89000"/>
              </a:schemeClr>
            </a:gs>
            <a:gs pos="100000">
              <a:schemeClr val="bg1">
                <a:lumMod val="50000"/>
              </a:schemeClr>
            </a:gs>
            <a:gs pos="100000">
              <a:schemeClr val="bg1">
                <a:lumMod val="50000"/>
              </a:schemeClr>
            </a:gs>
            <a:gs pos="100000">
              <a:schemeClr val="bg1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" t="21541" r="6910" b="9094"/>
          <a:stretch/>
        </p:blipFill>
        <p:spPr>
          <a:xfrm>
            <a:off x="0" y="-14069"/>
            <a:ext cx="12192001" cy="66258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144" y="2077806"/>
            <a:ext cx="1991882" cy="25752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08039" y="2253668"/>
            <a:ext cx="18647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800" b="1" dirty="0">
                <a:latin typeface="Comic Sans MS" panose="030F0702030302020204" pitchFamily="66" charset="0"/>
              </a:rPr>
              <a:t>The Incident:</a:t>
            </a:r>
            <a:endParaRPr lang="en-GB" sz="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800" b="1" dirty="0">
                <a:latin typeface="Comic Sans MS" panose="030F0702030302020204" pitchFamily="66" charset="0"/>
              </a:rPr>
              <a:t>Name: </a:t>
            </a:r>
          </a:p>
          <a:p>
            <a:pPr>
              <a:lnSpc>
                <a:spcPct val="150000"/>
              </a:lnSpc>
            </a:pPr>
            <a:r>
              <a:rPr lang="en-GB" sz="800" dirty="0">
                <a:latin typeface="Comic Sans MS" panose="030F0702030302020204" pitchFamily="66" charset="0"/>
              </a:rPr>
              <a:t>Danny Jones, age 14.</a:t>
            </a:r>
          </a:p>
          <a:p>
            <a:pPr>
              <a:lnSpc>
                <a:spcPct val="150000"/>
              </a:lnSpc>
            </a:pPr>
            <a:endParaRPr lang="en-GB" sz="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800" b="1" dirty="0">
                <a:latin typeface="Comic Sans MS" panose="030F0702030302020204" pitchFamily="66" charset="0"/>
              </a:rPr>
              <a:t>Cause of incident: </a:t>
            </a:r>
          </a:p>
          <a:p>
            <a:pPr>
              <a:lnSpc>
                <a:spcPct val="150000"/>
              </a:lnSpc>
            </a:pPr>
            <a:r>
              <a:rPr lang="en-GB" sz="800" dirty="0">
                <a:latin typeface="Comic Sans MS" panose="030F0702030302020204" pitchFamily="66" charset="0"/>
              </a:rPr>
              <a:t>Aerosol thrown into bonfire. </a:t>
            </a:r>
          </a:p>
          <a:p>
            <a:pPr>
              <a:lnSpc>
                <a:spcPct val="150000"/>
              </a:lnSpc>
            </a:pPr>
            <a:endParaRPr lang="en-GB" sz="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800" b="1" dirty="0">
                <a:latin typeface="Comic Sans MS" panose="030F0702030302020204" pitchFamily="66" charset="0"/>
              </a:rPr>
              <a:t>Injuries sustained: </a:t>
            </a:r>
          </a:p>
          <a:p>
            <a:pPr>
              <a:lnSpc>
                <a:spcPct val="150000"/>
              </a:lnSpc>
            </a:pPr>
            <a:r>
              <a:rPr lang="en-GB" sz="800" dirty="0">
                <a:latin typeface="Comic Sans MS" panose="030F0702030302020204" pitchFamily="66" charset="0"/>
              </a:rPr>
              <a:t>Serious burns to facial area. Potential damage to eyes. Hospitalised for treatment.</a:t>
            </a:r>
          </a:p>
        </p:txBody>
      </p:sp>
      <p:grpSp>
        <p:nvGrpSpPr>
          <p:cNvPr id="10" name="Group 9"/>
          <p:cNvGrpSpPr/>
          <p:nvPr/>
        </p:nvGrpSpPr>
        <p:grpSpPr>
          <a:xfrm rot="21056885">
            <a:off x="2909558" y="2707129"/>
            <a:ext cx="2363863" cy="1877140"/>
            <a:chOff x="1550471" y="103717"/>
            <a:chExt cx="8052268" cy="646303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1318" y="2205245"/>
              <a:ext cx="1907914" cy="246666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9578">
              <a:off x="6975486" y="2630658"/>
              <a:ext cx="2250320" cy="175846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005">
              <a:off x="1550471" y="850551"/>
              <a:ext cx="7421692" cy="571620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322" y="139438"/>
              <a:ext cx="7710417" cy="628949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892322" y="103717"/>
              <a:ext cx="4791748" cy="953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b="1" dirty="0">
                  <a:latin typeface="Comic Sans MS" panose="030F0702030302020204" pitchFamily="66" charset="0"/>
                </a:rPr>
                <a:t>Danny Jones</a:t>
              </a:r>
            </a:p>
            <a:p>
              <a:r>
                <a:rPr lang="en-GB" sz="600" b="1" dirty="0">
                  <a:latin typeface="Comic Sans MS" panose="030F0702030302020204" pitchFamily="66" charset="0"/>
                </a:rPr>
                <a:t>Incident date: 5th November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578">
            <a:off x="6975486" y="2760063"/>
            <a:ext cx="2250320" cy="175846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20412142">
            <a:off x="3076726" y="3158895"/>
            <a:ext cx="94181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00" dirty="0">
                <a:latin typeface="Comic Sans MS" panose="030F0702030302020204" pitchFamily="66" charset="0"/>
              </a:rPr>
              <a:t>What were Danny and his friends thinking at the time?</a:t>
            </a:r>
          </a:p>
        </p:txBody>
      </p:sp>
      <p:sp>
        <p:nvSpPr>
          <p:cNvPr id="22" name="TextBox 21"/>
          <p:cNvSpPr txBox="1"/>
          <p:nvPr/>
        </p:nvSpPr>
        <p:spPr>
          <a:xfrm rot="295945">
            <a:off x="4150355" y="3287958"/>
            <a:ext cx="9437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Comic Sans MS" panose="030F0702030302020204" pitchFamily="66" charset="0"/>
              </a:rPr>
              <a:t>Who has been affected by the incident?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25464" y="3915661"/>
            <a:ext cx="95590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Comic Sans MS" panose="030F0702030302020204" pitchFamily="66" charset="0"/>
              </a:rPr>
              <a:t>How have they been affected?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0972">
            <a:off x="4240643" y="630336"/>
            <a:ext cx="1513300" cy="136197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21060456">
            <a:off x="4394728" y="908991"/>
            <a:ext cx="101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Comic Sans MS" panose="030F0702030302020204" pitchFamily="66" charset="0"/>
              </a:rPr>
              <a:t>What can you do to make sure this doesn't happen to you?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9377" y="5116026"/>
            <a:ext cx="12182623" cy="1741974"/>
            <a:chOff x="9377" y="5116026"/>
            <a:chExt cx="12182623" cy="174197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10"/>
            <a:srcRect b="35714"/>
            <a:stretch/>
          </p:blipFill>
          <p:spPr>
            <a:xfrm>
              <a:off x="9377" y="5116026"/>
              <a:ext cx="4183800" cy="17419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10"/>
            <a:srcRect t="68013"/>
            <a:stretch/>
          </p:blipFill>
          <p:spPr>
            <a:xfrm>
              <a:off x="3958046" y="5120639"/>
              <a:ext cx="8233954" cy="17373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7" name="Group 6"/>
          <p:cNvGrpSpPr/>
          <p:nvPr/>
        </p:nvGrpSpPr>
        <p:grpSpPr>
          <a:xfrm>
            <a:off x="6819658" y="679268"/>
            <a:ext cx="2671476" cy="1858189"/>
            <a:chOff x="6819658" y="679268"/>
            <a:chExt cx="2671476" cy="185818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421">
              <a:off x="6819658" y="679268"/>
              <a:ext cx="2671476" cy="185818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2491">
              <a:off x="7884538" y="1144304"/>
              <a:ext cx="541714" cy="766577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81B1350-74E6-4DED-8445-A9ABFF3894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137" y="200141"/>
            <a:ext cx="8888889" cy="452063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07F1328-6874-4E1B-94F9-0E0111EBC531}"/>
              </a:ext>
            </a:extLst>
          </p:cNvPr>
          <p:cNvSpPr txBox="1"/>
          <p:nvPr/>
        </p:nvSpPr>
        <p:spPr>
          <a:xfrm>
            <a:off x="2000669" y="576455"/>
            <a:ext cx="77070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rgbClr val="FF6600"/>
                </a:solidFill>
                <a:latin typeface="Comic Sans MS" panose="030F0702030302020204" pitchFamily="66" charset="0"/>
              </a:rPr>
              <a:t>Remember</a:t>
            </a:r>
            <a:r>
              <a:rPr lang="en-GB" sz="5400" dirty="0">
                <a:latin typeface="Comic Sans MS" panose="030F0702030302020204" pitchFamily="66" charset="0"/>
              </a:rPr>
              <a:t> bonfires and fireworks are dangerous</a:t>
            </a:r>
          </a:p>
        </p:txBody>
      </p:sp>
    </p:spTree>
    <p:extLst>
      <p:ext uri="{BB962C8B-B14F-4D97-AF65-F5344CB8AC3E}">
        <p14:creationId xmlns:p14="http://schemas.microsoft.com/office/powerpoint/2010/main" val="372633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>
                <a:alpha val="89000"/>
              </a:schemeClr>
            </a:gs>
            <a:gs pos="100000">
              <a:schemeClr val="bg1">
                <a:lumMod val="50000"/>
              </a:schemeClr>
            </a:gs>
            <a:gs pos="100000">
              <a:schemeClr val="bg1">
                <a:lumMod val="50000"/>
              </a:schemeClr>
            </a:gs>
            <a:gs pos="100000">
              <a:schemeClr val="bg1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" t="21541" r="6910" b="9094"/>
          <a:stretch/>
        </p:blipFill>
        <p:spPr>
          <a:xfrm>
            <a:off x="0" y="-14069"/>
            <a:ext cx="12192001" cy="66258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144" y="2077806"/>
            <a:ext cx="1991882" cy="25752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08039" y="2253668"/>
            <a:ext cx="18647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800" b="1" dirty="0">
                <a:latin typeface="Comic Sans MS" panose="030F0702030302020204" pitchFamily="66" charset="0"/>
              </a:rPr>
              <a:t>The Incident:</a:t>
            </a:r>
            <a:endParaRPr lang="en-GB" sz="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800" b="1" dirty="0">
                <a:latin typeface="Comic Sans MS" panose="030F0702030302020204" pitchFamily="66" charset="0"/>
              </a:rPr>
              <a:t>Name: </a:t>
            </a:r>
          </a:p>
          <a:p>
            <a:pPr>
              <a:lnSpc>
                <a:spcPct val="150000"/>
              </a:lnSpc>
            </a:pPr>
            <a:r>
              <a:rPr lang="en-GB" sz="800" dirty="0">
                <a:latin typeface="Comic Sans MS" panose="030F0702030302020204" pitchFamily="66" charset="0"/>
              </a:rPr>
              <a:t>Danny Jones, age 14.</a:t>
            </a:r>
          </a:p>
          <a:p>
            <a:pPr>
              <a:lnSpc>
                <a:spcPct val="150000"/>
              </a:lnSpc>
            </a:pPr>
            <a:endParaRPr lang="en-GB" sz="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800" b="1" dirty="0">
                <a:latin typeface="Comic Sans MS" panose="030F0702030302020204" pitchFamily="66" charset="0"/>
              </a:rPr>
              <a:t>Cause of incident: </a:t>
            </a:r>
          </a:p>
          <a:p>
            <a:pPr>
              <a:lnSpc>
                <a:spcPct val="150000"/>
              </a:lnSpc>
            </a:pPr>
            <a:r>
              <a:rPr lang="en-GB" sz="800" dirty="0">
                <a:latin typeface="Comic Sans MS" panose="030F0702030302020204" pitchFamily="66" charset="0"/>
              </a:rPr>
              <a:t>Aerosol thrown into bonfire. </a:t>
            </a:r>
          </a:p>
          <a:p>
            <a:pPr>
              <a:lnSpc>
                <a:spcPct val="150000"/>
              </a:lnSpc>
            </a:pPr>
            <a:endParaRPr lang="en-GB" sz="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800" b="1" dirty="0">
                <a:latin typeface="Comic Sans MS" panose="030F0702030302020204" pitchFamily="66" charset="0"/>
              </a:rPr>
              <a:t>Injuries sustained: </a:t>
            </a:r>
          </a:p>
          <a:p>
            <a:pPr>
              <a:lnSpc>
                <a:spcPct val="150000"/>
              </a:lnSpc>
            </a:pPr>
            <a:r>
              <a:rPr lang="en-GB" sz="800" dirty="0">
                <a:latin typeface="Comic Sans MS" panose="030F0702030302020204" pitchFamily="66" charset="0"/>
              </a:rPr>
              <a:t>Serious burns to facial area. Potential damage to eyes. Hospitalised for treatment.</a:t>
            </a:r>
          </a:p>
        </p:txBody>
      </p:sp>
      <p:grpSp>
        <p:nvGrpSpPr>
          <p:cNvPr id="10" name="Group 9"/>
          <p:cNvGrpSpPr/>
          <p:nvPr/>
        </p:nvGrpSpPr>
        <p:grpSpPr>
          <a:xfrm rot="21056885">
            <a:off x="2909558" y="2707129"/>
            <a:ext cx="2363863" cy="1877140"/>
            <a:chOff x="1550471" y="103717"/>
            <a:chExt cx="8052268" cy="646303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1318" y="2205245"/>
              <a:ext cx="1907914" cy="246666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9578">
              <a:off x="6975486" y="2630658"/>
              <a:ext cx="2250320" cy="175846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005">
              <a:off x="1550471" y="850551"/>
              <a:ext cx="7421692" cy="571620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322" y="139438"/>
              <a:ext cx="7710417" cy="628949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892322" y="103717"/>
              <a:ext cx="4791748" cy="953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b="1" dirty="0">
                  <a:latin typeface="Comic Sans MS" panose="030F0702030302020204" pitchFamily="66" charset="0"/>
                </a:rPr>
                <a:t>Danny Jones</a:t>
              </a:r>
            </a:p>
            <a:p>
              <a:r>
                <a:rPr lang="en-GB" sz="600" b="1" dirty="0">
                  <a:latin typeface="Comic Sans MS" panose="030F0702030302020204" pitchFamily="66" charset="0"/>
                </a:rPr>
                <a:t>Incident date: 5th November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578">
            <a:off x="6975486" y="2760063"/>
            <a:ext cx="2250320" cy="175846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20412142">
            <a:off x="3076726" y="3158895"/>
            <a:ext cx="94181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00" dirty="0">
                <a:latin typeface="Comic Sans MS" panose="030F0702030302020204" pitchFamily="66" charset="0"/>
              </a:rPr>
              <a:t>What were Danny and his friends thinking at the time?</a:t>
            </a:r>
          </a:p>
        </p:txBody>
      </p:sp>
      <p:sp>
        <p:nvSpPr>
          <p:cNvPr id="22" name="TextBox 21"/>
          <p:cNvSpPr txBox="1"/>
          <p:nvPr/>
        </p:nvSpPr>
        <p:spPr>
          <a:xfrm rot="295945">
            <a:off x="4150355" y="3287958"/>
            <a:ext cx="9437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Comic Sans MS" panose="030F0702030302020204" pitchFamily="66" charset="0"/>
              </a:rPr>
              <a:t>Who has been affected by the incident?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25464" y="3915661"/>
            <a:ext cx="95590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Comic Sans MS" panose="030F0702030302020204" pitchFamily="66" charset="0"/>
              </a:rPr>
              <a:t>How have they been affected?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5984">
            <a:off x="3566323" y="1799705"/>
            <a:ext cx="1121279" cy="5702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0972">
            <a:off x="4240643" y="630336"/>
            <a:ext cx="1513300" cy="136197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21060456">
            <a:off x="4394728" y="908991"/>
            <a:ext cx="101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Comic Sans MS" panose="030F0702030302020204" pitchFamily="66" charset="0"/>
              </a:rPr>
              <a:t>What can you do to make sure this doesn't happen to you?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0444">
            <a:off x="5715396" y="1256715"/>
            <a:ext cx="1121279" cy="57025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 rot="20517539">
            <a:off x="3527155" y="1828273"/>
            <a:ext cx="10871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" dirty="0">
                <a:latin typeface="Comic Sans MS" panose="030F0702030302020204" pitchFamily="66" charset="0"/>
              </a:rPr>
              <a:t>Never put yourselves in situations that may be dangerous</a:t>
            </a:r>
          </a:p>
          <a:p>
            <a:pPr algn="ctr"/>
            <a:endParaRPr lang="en-GB" sz="300" dirty="0">
              <a:latin typeface="Comic Sans MS" panose="030F0702030302020204" pitchFamily="66" charset="0"/>
            </a:endParaRPr>
          </a:p>
          <a:p>
            <a:pPr algn="ctr"/>
            <a:r>
              <a:rPr lang="en-GB" sz="300" dirty="0">
                <a:latin typeface="Comic Sans MS" panose="030F0702030302020204" pitchFamily="66" charset="0"/>
              </a:rPr>
              <a:t>Think about the consequences of what could happen</a:t>
            </a:r>
          </a:p>
          <a:p>
            <a:pPr algn="ctr"/>
            <a:endParaRPr lang="en-GB" sz="300" dirty="0">
              <a:latin typeface="Comic Sans MS" panose="030F0702030302020204" pitchFamily="66" charset="0"/>
            </a:endParaRPr>
          </a:p>
          <a:p>
            <a:pPr algn="ctr"/>
            <a:r>
              <a:rPr lang="en-GB" sz="300" dirty="0">
                <a:latin typeface="Comic Sans MS" panose="030F0702030302020204" pitchFamily="66" charset="0"/>
              </a:rPr>
              <a:t>Think how you and others may be affected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9377" y="5116026"/>
            <a:ext cx="12182623" cy="1741974"/>
            <a:chOff x="9377" y="5116026"/>
            <a:chExt cx="12182623" cy="174197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11"/>
            <a:srcRect b="35714"/>
            <a:stretch/>
          </p:blipFill>
          <p:spPr>
            <a:xfrm>
              <a:off x="9377" y="5116026"/>
              <a:ext cx="4183800" cy="17419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11"/>
            <a:srcRect t="68013"/>
            <a:stretch/>
          </p:blipFill>
          <p:spPr>
            <a:xfrm>
              <a:off x="3958046" y="5120639"/>
              <a:ext cx="8233954" cy="17373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7" name="Group 6"/>
          <p:cNvGrpSpPr/>
          <p:nvPr/>
        </p:nvGrpSpPr>
        <p:grpSpPr>
          <a:xfrm>
            <a:off x="6819658" y="679268"/>
            <a:ext cx="2671476" cy="1858189"/>
            <a:chOff x="6819658" y="679268"/>
            <a:chExt cx="2671476" cy="185818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421">
              <a:off x="6819658" y="679268"/>
              <a:ext cx="2671476" cy="185818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2491">
              <a:off x="7884538" y="1144304"/>
              <a:ext cx="541714" cy="766577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D405B8A-17C7-4BED-B542-422236E09B1C}"/>
              </a:ext>
            </a:extLst>
          </p:cNvPr>
          <p:cNvSpPr txBox="1"/>
          <p:nvPr/>
        </p:nvSpPr>
        <p:spPr>
          <a:xfrm rot="1364407">
            <a:off x="5690289" y="1263923"/>
            <a:ext cx="1171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FF6600"/>
                </a:solidFill>
                <a:latin typeface="Comic Sans MS" panose="030F0702030302020204" pitchFamily="66" charset="0"/>
              </a:rPr>
              <a:t>Remember</a:t>
            </a:r>
            <a:r>
              <a:rPr lang="en-GB" sz="800" dirty="0">
                <a:latin typeface="Comic Sans MS" panose="030F0702030302020204" pitchFamily="66" charset="0"/>
              </a:rPr>
              <a:t> bonfires and fireworks are dangerous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3706F0F-8A25-4DA9-9347-13C886DA1FD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002" y="117618"/>
            <a:ext cx="7360065" cy="6858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3095F36-7647-44D3-B86F-F047155EDA9C}"/>
              </a:ext>
            </a:extLst>
          </p:cNvPr>
          <p:cNvSpPr txBox="1"/>
          <p:nvPr/>
        </p:nvSpPr>
        <p:spPr>
          <a:xfrm>
            <a:off x="2939091" y="460316"/>
            <a:ext cx="583024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00" dirty="0">
                <a:latin typeface="Comic Sans MS" panose="030F0702030302020204" pitchFamily="66" charset="0"/>
              </a:rPr>
              <a:t>Have a safe time during the Halloween and Bonfire period.</a:t>
            </a:r>
          </a:p>
          <a:p>
            <a:pPr algn="ctr"/>
            <a:endParaRPr lang="en-GB" sz="3500" dirty="0">
              <a:latin typeface="Comic Sans MS" panose="030F0702030302020204" pitchFamily="66" charset="0"/>
            </a:endParaRPr>
          </a:p>
          <a:p>
            <a:pPr algn="ctr"/>
            <a:r>
              <a:rPr lang="en-GB" sz="3500" dirty="0">
                <a:latin typeface="Comic Sans MS" panose="030F0702030302020204" pitchFamily="66" charset="0"/>
              </a:rPr>
              <a:t>To see the firework code and for a chance to win an </a:t>
            </a:r>
            <a:r>
              <a:rPr lang="en-GB" sz="3500" dirty="0" err="1">
                <a:latin typeface="Comic Sans MS" panose="030F0702030302020204" pitchFamily="66" charset="0"/>
              </a:rPr>
              <a:t>ipad</a:t>
            </a:r>
            <a:r>
              <a:rPr lang="en-GB" sz="3500" dirty="0">
                <a:latin typeface="Comic Sans MS" panose="030F0702030302020204" pitchFamily="66" charset="0"/>
              </a:rPr>
              <a:t> go to:</a:t>
            </a:r>
          </a:p>
          <a:p>
            <a:pPr algn="ctr"/>
            <a:endParaRPr lang="en-GB" sz="3500" dirty="0">
              <a:latin typeface="Comic Sans MS" panose="030F0702030302020204" pitchFamily="66" charset="0"/>
            </a:endParaRPr>
          </a:p>
          <a:p>
            <a:pPr algn="ctr"/>
            <a:r>
              <a:rPr lang="en-GB" sz="3500" b="1" dirty="0">
                <a:solidFill>
                  <a:srgbClr val="FF6600"/>
                </a:solidFill>
                <a:latin typeface="Comic Sans MS" panose="030F0702030302020204" pitchFamily="66" charset="0"/>
              </a:rPr>
              <a:t>www.safe4autumn.com</a:t>
            </a:r>
          </a:p>
        </p:txBody>
      </p:sp>
    </p:spTree>
    <p:extLst>
      <p:ext uri="{BB962C8B-B14F-4D97-AF65-F5344CB8AC3E}">
        <p14:creationId xmlns:p14="http://schemas.microsoft.com/office/powerpoint/2010/main" val="325233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>
                <a:alpha val="89000"/>
              </a:schemeClr>
            </a:gs>
            <a:gs pos="100000">
              <a:schemeClr val="bg1">
                <a:lumMod val="50000"/>
              </a:schemeClr>
            </a:gs>
            <a:gs pos="100000">
              <a:schemeClr val="bg1">
                <a:lumMod val="50000"/>
              </a:schemeClr>
            </a:gs>
            <a:gs pos="100000">
              <a:schemeClr val="bg1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" t="21541" r="6910" b="9094"/>
          <a:stretch/>
        </p:blipFill>
        <p:spPr>
          <a:xfrm>
            <a:off x="0" y="-14069"/>
            <a:ext cx="12192001" cy="66258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144" y="2077806"/>
            <a:ext cx="1991882" cy="25752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08039" y="2253668"/>
            <a:ext cx="18647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800" b="1" dirty="0">
                <a:latin typeface="Comic Sans MS" panose="030F0702030302020204" pitchFamily="66" charset="0"/>
              </a:rPr>
              <a:t>The Incident:</a:t>
            </a:r>
            <a:endParaRPr lang="en-GB" sz="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800" b="1" dirty="0">
                <a:latin typeface="Comic Sans MS" panose="030F0702030302020204" pitchFamily="66" charset="0"/>
              </a:rPr>
              <a:t>Name: </a:t>
            </a:r>
          </a:p>
          <a:p>
            <a:pPr>
              <a:lnSpc>
                <a:spcPct val="150000"/>
              </a:lnSpc>
            </a:pPr>
            <a:r>
              <a:rPr lang="en-GB" sz="800" dirty="0">
                <a:latin typeface="Comic Sans MS" panose="030F0702030302020204" pitchFamily="66" charset="0"/>
              </a:rPr>
              <a:t>Danny Jones, age 14.</a:t>
            </a:r>
          </a:p>
          <a:p>
            <a:pPr>
              <a:lnSpc>
                <a:spcPct val="150000"/>
              </a:lnSpc>
            </a:pPr>
            <a:endParaRPr lang="en-GB" sz="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800" b="1" dirty="0">
                <a:latin typeface="Comic Sans MS" panose="030F0702030302020204" pitchFamily="66" charset="0"/>
              </a:rPr>
              <a:t>Cause of incident: </a:t>
            </a:r>
          </a:p>
          <a:p>
            <a:pPr>
              <a:lnSpc>
                <a:spcPct val="150000"/>
              </a:lnSpc>
            </a:pPr>
            <a:r>
              <a:rPr lang="en-GB" sz="800" dirty="0">
                <a:latin typeface="Comic Sans MS" panose="030F0702030302020204" pitchFamily="66" charset="0"/>
              </a:rPr>
              <a:t>Aerosol thrown into bonfire. </a:t>
            </a:r>
          </a:p>
          <a:p>
            <a:pPr>
              <a:lnSpc>
                <a:spcPct val="150000"/>
              </a:lnSpc>
            </a:pPr>
            <a:endParaRPr lang="en-GB" sz="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800" b="1" dirty="0">
                <a:latin typeface="Comic Sans MS" panose="030F0702030302020204" pitchFamily="66" charset="0"/>
              </a:rPr>
              <a:t>Injuries sustained: </a:t>
            </a:r>
          </a:p>
          <a:p>
            <a:pPr>
              <a:lnSpc>
                <a:spcPct val="150000"/>
              </a:lnSpc>
            </a:pPr>
            <a:r>
              <a:rPr lang="en-GB" sz="800" dirty="0">
                <a:latin typeface="Comic Sans MS" panose="030F0702030302020204" pitchFamily="66" charset="0"/>
              </a:rPr>
              <a:t>Serious burns to facial area. Potential damage to eyes. Hospitalised for treatment.</a:t>
            </a:r>
          </a:p>
        </p:txBody>
      </p:sp>
      <p:grpSp>
        <p:nvGrpSpPr>
          <p:cNvPr id="10" name="Group 9"/>
          <p:cNvGrpSpPr/>
          <p:nvPr/>
        </p:nvGrpSpPr>
        <p:grpSpPr>
          <a:xfrm rot="21056885">
            <a:off x="2909558" y="2707129"/>
            <a:ext cx="2363863" cy="1877140"/>
            <a:chOff x="1550471" y="103717"/>
            <a:chExt cx="8052268" cy="646303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1318" y="2205245"/>
              <a:ext cx="1907914" cy="246666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9578">
              <a:off x="6975486" y="2630658"/>
              <a:ext cx="2250320" cy="175846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005">
              <a:off x="1550471" y="850551"/>
              <a:ext cx="7421692" cy="571620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322" y="139438"/>
              <a:ext cx="7710417" cy="628949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892322" y="103717"/>
              <a:ext cx="4791748" cy="953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b="1" dirty="0">
                  <a:latin typeface="Comic Sans MS" panose="030F0702030302020204" pitchFamily="66" charset="0"/>
                </a:rPr>
                <a:t>Danny Jones</a:t>
              </a:r>
            </a:p>
            <a:p>
              <a:r>
                <a:rPr lang="en-GB" sz="600" b="1" dirty="0">
                  <a:latin typeface="Comic Sans MS" panose="030F0702030302020204" pitchFamily="66" charset="0"/>
                </a:rPr>
                <a:t>Incident date: 5th November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578">
            <a:off x="6975486" y="2760063"/>
            <a:ext cx="2250320" cy="175846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20412142">
            <a:off x="3076726" y="3158895"/>
            <a:ext cx="94181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00" dirty="0">
                <a:latin typeface="Comic Sans MS" panose="030F0702030302020204" pitchFamily="66" charset="0"/>
              </a:rPr>
              <a:t>What were Danny and his friends thinking at the time?</a:t>
            </a:r>
          </a:p>
        </p:txBody>
      </p:sp>
      <p:sp>
        <p:nvSpPr>
          <p:cNvPr id="22" name="TextBox 21"/>
          <p:cNvSpPr txBox="1"/>
          <p:nvPr/>
        </p:nvSpPr>
        <p:spPr>
          <a:xfrm rot="295945">
            <a:off x="4150355" y="3287958"/>
            <a:ext cx="9437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Comic Sans MS" panose="030F0702030302020204" pitchFamily="66" charset="0"/>
              </a:rPr>
              <a:t>Who has been affected by the incident?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25464" y="3915661"/>
            <a:ext cx="95590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Comic Sans MS" panose="030F0702030302020204" pitchFamily="66" charset="0"/>
              </a:rPr>
              <a:t>How have they been affected?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5984">
            <a:off x="3566323" y="1799705"/>
            <a:ext cx="1121279" cy="5702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0972">
            <a:off x="4240643" y="630336"/>
            <a:ext cx="1513300" cy="136197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21060456">
            <a:off x="4394728" y="908991"/>
            <a:ext cx="101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Comic Sans MS" panose="030F0702030302020204" pitchFamily="66" charset="0"/>
              </a:rPr>
              <a:t>What can you do to make sure this doesn't happen to you?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0444">
            <a:off x="5715396" y="1256715"/>
            <a:ext cx="1121279" cy="57025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 rot="20517539">
            <a:off x="3527155" y="1828273"/>
            <a:ext cx="10871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" dirty="0">
                <a:latin typeface="Comic Sans MS" panose="030F0702030302020204" pitchFamily="66" charset="0"/>
              </a:rPr>
              <a:t>Never put yourselves in situations that may be dangerous</a:t>
            </a:r>
          </a:p>
          <a:p>
            <a:pPr algn="ctr"/>
            <a:endParaRPr lang="en-GB" sz="300" dirty="0">
              <a:latin typeface="Comic Sans MS" panose="030F0702030302020204" pitchFamily="66" charset="0"/>
            </a:endParaRPr>
          </a:p>
          <a:p>
            <a:pPr algn="ctr"/>
            <a:r>
              <a:rPr lang="en-GB" sz="300" dirty="0">
                <a:latin typeface="Comic Sans MS" panose="030F0702030302020204" pitchFamily="66" charset="0"/>
              </a:rPr>
              <a:t>Think about the consequences of what could happen</a:t>
            </a:r>
          </a:p>
          <a:p>
            <a:pPr algn="ctr"/>
            <a:endParaRPr lang="en-GB" sz="300" dirty="0">
              <a:latin typeface="Comic Sans MS" panose="030F0702030302020204" pitchFamily="66" charset="0"/>
            </a:endParaRPr>
          </a:p>
          <a:p>
            <a:pPr algn="ctr"/>
            <a:r>
              <a:rPr lang="en-GB" sz="300" dirty="0">
                <a:latin typeface="Comic Sans MS" panose="030F0702030302020204" pitchFamily="66" charset="0"/>
              </a:rPr>
              <a:t>Think how you and others may be affected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9377" y="5116026"/>
            <a:ext cx="12182623" cy="1741974"/>
            <a:chOff x="9377" y="5116026"/>
            <a:chExt cx="12182623" cy="174197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11"/>
            <a:srcRect b="35714"/>
            <a:stretch/>
          </p:blipFill>
          <p:spPr>
            <a:xfrm>
              <a:off x="9377" y="5116026"/>
              <a:ext cx="4183800" cy="17419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11"/>
            <a:srcRect t="68013"/>
            <a:stretch/>
          </p:blipFill>
          <p:spPr>
            <a:xfrm>
              <a:off x="3958046" y="5120639"/>
              <a:ext cx="8233954" cy="17373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7" name="Group 6"/>
          <p:cNvGrpSpPr/>
          <p:nvPr/>
        </p:nvGrpSpPr>
        <p:grpSpPr>
          <a:xfrm>
            <a:off x="6819658" y="679268"/>
            <a:ext cx="2671476" cy="1858189"/>
            <a:chOff x="6819658" y="679268"/>
            <a:chExt cx="2671476" cy="185818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421">
              <a:off x="6819658" y="679268"/>
              <a:ext cx="2671476" cy="185818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2491">
              <a:off x="7884538" y="1144304"/>
              <a:ext cx="541714" cy="766577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5456">
            <a:off x="8500404" y="1507029"/>
            <a:ext cx="1136790" cy="106087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 rot="20685175">
            <a:off x="8506188" y="1548655"/>
            <a:ext cx="1014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Comic Sans MS" panose="030F0702030302020204" pitchFamily="66" charset="0"/>
              </a:rPr>
              <a:t>Have a safe time during the Halloween and Bonfire period.</a:t>
            </a:r>
          </a:p>
          <a:p>
            <a:pPr algn="ctr"/>
            <a:endParaRPr lang="en-GB" sz="600" dirty="0">
              <a:latin typeface="Comic Sans MS" panose="030F0702030302020204" pitchFamily="66" charset="0"/>
            </a:endParaRPr>
          </a:p>
          <a:p>
            <a:pPr algn="ctr"/>
            <a:r>
              <a:rPr lang="en-GB" sz="600" dirty="0">
                <a:latin typeface="Comic Sans MS" panose="030F0702030302020204" pitchFamily="66" charset="0"/>
              </a:rPr>
              <a:t>To see the firework code and for a chance to win an </a:t>
            </a:r>
            <a:r>
              <a:rPr lang="en-GB" sz="600" dirty="0" err="1">
                <a:latin typeface="Comic Sans MS" panose="030F0702030302020204" pitchFamily="66" charset="0"/>
              </a:rPr>
              <a:t>ipad</a:t>
            </a:r>
            <a:r>
              <a:rPr lang="en-GB" sz="600" dirty="0">
                <a:latin typeface="Comic Sans MS" panose="030F0702030302020204" pitchFamily="66" charset="0"/>
              </a:rPr>
              <a:t> go to: </a:t>
            </a:r>
            <a:r>
              <a:rPr lang="en-GB" sz="600" b="1" dirty="0">
                <a:solidFill>
                  <a:srgbClr val="FF6600"/>
                </a:solidFill>
                <a:latin typeface="Comic Sans MS" panose="030F0702030302020204" pitchFamily="66" charset="0"/>
              </a:rPr>
              <a:t>www.safe4autumn.com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D405B8A-17C7-4BED-B542-422236E09B1C}"/>
              </a:ext>
            </a:extLst>
          </p:cNvPr>
          <p:cNvSpPr txBox="1"/>
          <p:nvPr/>
        </p:nvSpPr>
        <p:spPr>
          <a:xfrm rot="1364407">
            <a:off x="5690289" y="1263923"/>
            <a:ext cx="1171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FF6600"/>
                </a:solidFill>
                <a:latin typeface="Comic Sans MS" panose="030F0702030302020204" pitchFamily="66" charset="0"/>
              </a:rPr>
              <a:t>Remember</a:t>
            </a:r>
            <a:r>
              <a:rPr lang="en-GB" sz="800" dirty="0">
                <a:latin typeface="Comic Sans MS" panose="030F0702030302020204" pitchFamily="66" charset="0"/>
              </a:rPr>
              <a:t> bonfires and fireworks are dangerous</a:t>
            </a:r>
          </a:p>
        </p:txBody>
      </p:sp>
    </p:spTree>
    <p:extLst>
      <p:ext uri="{BB962C8B-B14F-4D97-AF65-F5344CB8AC3E}">
        <p14:creationId xmlns:p14="http://schemas.microsoft.com/office/powerpoint/2010/main" val="3938304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>
                <a:alpha val="89000"/>
              </a:schemeClr>
            </a:gs>
            <a:gs pos="100000">
              <a:schemeClr val="bg1">
                <a:lumMod val="50000"/>
              </a:schemeClr>
            </a:gs>
            <a:gs pos="100000">
              <a:schemeClr val="bg1">
                <a:lumMod val="50000"/>
              </a:schemeClr>
            </a:gs>
            <a:gs pos="100000">
              <a:schemeClr val="bg1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1" t="21541" r="6910" b="9094"/>
          <a:stretch/>
        </p:blipFill>
        <p:spPr>
          <a:xfrm>
            <a:off x="0" y="-14069"/>
            <a:ext cx="12192001" cy="66258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144" y="2077806"/>
            <a:ext cx="1991882" cy="25752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08039" y="2253668"/>
            <a:ext cx="18647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800" b="1" dirty="0">
                <a:latin typeface="Comic Sans MS" panose="030F0702030302020204" pitchFamily="66" charset="0"/>
              </a:rPr>
              <a:t>The Incident:</a:t>
            </a:r>
            <a:endParaRPr lang="en-GB" sz="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800" b="1" dirty="0">
                <a:latin typeface="Comic Sans MS" panose="030F0702030302020204" pitchFamily="66" charset="0"/>
              </a:rPr>
              <a:t>Name: </a:t>
            </a:r>
          </a:p>
          <a:p>
            <a:pPr>
              <a:lnSpc>
                <a:spcPct val="150000"/>
              </a:lnSpc>
            </a:pPr>
            <a:r>
              <a:rPr lang="en-GB" sz="800" dirty="0">
                <a:latin typeface="Comic Sans MS" panose="030F0702030302020204" pitchFamily="66" charset="0"/>
              </a:rPr>
              <a:t>Danny Jones, age 14.</a:t>
            </a:r>
          </a:p>
          <a:p>
            <a:pPr>
              <a:lnSpc>
                <a:spcPct val="150000"/>
              </a:lnSpc>
            </a:pPr>
            <a:endParaRPr lang="en-GB" sz="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800" b="1" dirty="0">
                <a:latin typeface="Comic Sans MS" panose="030F0702030302020204" pitchFamily="66" charset="0"/>
              </a:rPr>
              <a:t>Cause of incident: </a:t>
            </a:r>
          </a:p>
          <a:p>
            <a:pPr>
              <a:lnSpc>
                <a:spcPct val="150000"/>
              </a:lnSpc>
            </a:pPr>
            <a:r>
              <a:rPr lang="en-GB" sz="800" dirty="0">
                <a:latin typeface="Comic Sans MS" panose="030F0702030302020204" pitchFamily="66" charset="0"/>
              </a:rPr>
              <a:t>Aerosol thrown into bonfire. </a:t>
            </a:r>
          </a:p>
          <a:p>
            <a:pPr>
              <a:lnSpc>
                <a:spcPct val="150000"/>
              </a:lnSpc>
            </a:pPr>
            <a:endParaRPr lang="en-GB" sz="8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GB" sz="800" b="1" dirty="0">
                <a:latin typeface="Comic Sans MS" panose="030F0702030302020204" pitchFamily="66" charset="0"/>
              </a:rPr>
              <a:t>Injuries sustained: </a:t>
            </a:r>
          </a:p>
          <a:p>
            <a:pPr>
              <a:lnSpc>
                <a:spcPct val="150000"/>
              </a:lnSpc>
            </a:pPr>
            <a:r>
              <a:rPr lang="en-GB" sz="800" dirty="0">
                <a:latin typeface="Comic Sans MS" panose="030F0702030302020204" pitchFamily="66" charset="0"/>
              </a:rPr>
              <a:t>Serious burns to facial area. Potential damage to eyes. Hospitalised for treatment.</a:t>
            </a:r>
          </a:p>
        </p:txBody>
      </p:sp>
      <p:grpSp>
        <p:nvGrpSpPr>
          <p:cNvPr id="10" name="Group 9"/>
          <p:cNvGrpSpPr/>
          <p:nvPr/>
        </p:nvGrpSpPr>
        <p:grpSpPr>
          <a:xfrm rot="21056885">
            <a:off x="2909558" y="2707129"/>
            <a:ext cx="2363863" cy="1877140"/>
            <a:chOff x="1550471" y="103717"/>
            <a:chExt cx="8052268" cy="646303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1318" y="2205245"/>
              <a:ext cx="1907914" cy="246666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9578">
              <a:off x="6975486" y="2630658"/>
              <a:ext cx="2250320" cy="175846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005">
              <a:off x="1550471" y="850551"/>
              <a:ext cx="7421692" cy="571620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322" y="139438"/>
              <a:ext cx="7710417" cy="628949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892322" y="103717"/>
              <a:ext cx="4791748" cy="953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" b="1" dirty="0">
                  <a:latin typeface="Comic Sans MS" panose="030F0702030302020204" pitchFamily="66" charset="0"/>
                </a:rPr>
                <a:t>Danny Jones</a:t>
              </a:r>
            </a:p>
            <a:p>
              <a:r>
                <a:rPr lang="en-GB" sz="600" b="1" dirty="0">
                  <a:latin typeface="Comic Sans MS" panose="030F0702030302020204" pitchFamily="66" charset="0"/>
                </a:rPr>
                <a:t>Incident date: 5th November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9578">
            <a:off x="6975486" y="2760063"/>
            <a:ext cx="2250320" cy="175846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20412142">
            <a:off x="3076726" y="3158895"/>
            <a:ext cx="94181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00" dirty="0">
                <a:latin typeface="Comic Sans MS" panose="030F0702030302020204" pitchFamily="66" charset="0"/>
              </a:rPr>
              <a:t>What were Danny and his friends thinking at the time?</a:t>
            </a:r>
          </a:p>
        </p:txBody>
      </p:sp>
      <p:sp>
        <p:nvSpPr>
          <p:cNvPr id="22" name="TextBox 21"/>
          <p:cNvSpPr txBox="1"/>
          <p:nvPr/>
        </p:nvSpPr>
        <p:spPr>
          <a:xfrm rot="295945">
            <a:off x="4150355" y="3287958"/>
            <a:ext cx="9437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Comic Sans MS" panose="030F0702030302020204" pitchFamily="66" charset="0"/>
              </a:rPr>
              <a:t>Who has been affected by the incident?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25464" y="3915661"/>
            <a:ext cx="95590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Comic Sans MS" panose="030F0702030302020204" pitchFamily="66" charset="0"/>
              </a:rPr>
              <a:t>How have they been affected?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5984">
            <a:off x="3566323" y="1799705"/>
            <a:ext cx="1121279" cy="5702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0972">
            <a:off x="4240643" y="630336"/>
            <a:ext cx="1513300" cy="136197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 rot="21060456">
            <a:off x="4394728" y="908991"/>
            <a:ext cx="1015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Comic Sans MS" panose="030F0702030302020204" pitchFamily="66" charset="0"/>
              </a:rPr>
              <a:t>What can you do to make sure this doesn't happen to you? 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0444">
            <a:off x="5715396" y="1256715"/>
            <a:ext cx="1121279" cy="57025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 rot="20517539">
            <a:off x="3527155" y="1828273"/>
            <a:ext cx="108713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" dirty="0">
                <a:latin typeface="Comic Sans MS" panose="030F0702030302020204" pitchFamily="66" charset="0"/>
              </a:rPr>
              <a:t>Never put yourselves in situations that may be dangerous</a:t>
            </a:r>
          </a:p>
          <a:p>
            <a:pPr algn="ctr"/>
            <a:endParaRPr lang="en-GB" sz="300" dirty="0">
              <a:latin typeface="Comic Sans MS" panose="030F0702030302020204" pitchFamily="66" charset="0"/>
            </a:endParaRPr>
          </a:p>
          <a:p>
            <a:pPr algn="ctr"/>
            <a:r>
              <a:rPr lang="en-GB" sz="300" dirty="0">
                <a:latin typeface="Comic Sans MS" panose="030F0702030302020204" pitchFamily="66" charset="0"/>
              </a:rPr>
              <a:t>Think about the consequences of what could happen</a:t>
            </a:r>
          </a:p>
          <a:p>
            <a:pPr algn="ctr"/>
            <a:endParaRPr lang="en-GB" sz="300" dirty="0">
              <a:latin typeface="Comic Sans MS" panose="030F0702030302020204" pitchFamily="66" charset="0"/>
            </a:endParaRPr>
          </a:p>
          <a:p>
            <a:pPr algn="ctr"/>
            <a:r>
              <a:rPr lang="en-GB" sz="300" dirty="0">
                <a:latin typeface="Comic Sans MS" panose="030F0702030302020204" pitchFamily="66" charset="0"/>
              </a:rPr>
              <a:t>Think how you and others may be affected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9377" y="5116026"/>
            <a:ext cx="12182623" cy="1741974"/>
            <a:chOff x="9377" y="5116026"/>
            <a:chExt cx="12182623" cy="174197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11"/>
            <a:srcRect b="35714"/>
            <a:stretch/>
          </p:blipFill>
          <p:spPr>
            <a:xfrm>
              <a:off x="9377" y="5116026"/>
              <a:ext cx="4183800" cy="17419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11"/>
            <a:srcRect t="68013"/>
            <a:stretch/>
          </p:blipFill>
          <p:spPr>
            <a:xfrm>
              <a:off x="3958046" y="5120639"/>
              <a:ext cx="8233954" cy="17373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7" name="Group 6"/>
          <p:cNvGrpSpPr/>
          <p:nvPr/>
        </p:nvGrpSpPr>
        <p:grpSpPr>
          <a:xfrm>
            <a:off x="6819658" y="679268"/>
            <a:ext cx="2671476" cy="1858189"/>
            <a:chOff x="6819658" y="679268"/>
            <a:chExt cx="2671476" cy="185818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2421">
              <a:off x="6819658" y="679268"/>
              <a:ext cx="2671476" cy="185818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2491">
              <a:off x="7884538" y="1144304"/>
              <a:ext cx="541714" cy="766577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5456">
            <a:off x="8500404" y="1507029"/>
            <a:ext cx="1136790" cy="106087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 rot="20685175">
            <a:off x="8506188" y="1548655"/>
            <a:ext cx="1014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" dirty="0">
                <a:latin typeface="Comic Sans MS" panose="030F0702030302020204" pitchFamily="66" charset="0"/>
              </a:rPr>
              <a:t>Have a safe time during the Halloween and Bonfire period.</a:t>
            </a:r>
          </a:p>
          <a:p>
            <a:pPr algn="ctr"/>
            <a:endParaRPr lang="en-GB" sz="600" dirty="0">
              <a:latin typeface="Comic Sans MS" panose="030F0702030302020204" pitchFamily="66" charset="0"/>
            </a:endParaRPr>
          </a:p>
          <a:p>
            <a:pPr algn="ctr"/>
            <a:r>
              <a:rPr lang="en-GB" sz="600" dirty="0">
                <a:latin typeface="Comic Sans MS" panose="030F0702030302020204" pitchFamily="66" charset="0"/>
              </a:rPr>
              <a:t>To see the firework code and for a chance to win an </a:t>
            </a:r>
            <a:r>
              <a:rPr lang="en-GB" sz="600" dirty="0" err="1">
                <a:latin typeface="Comic Sans MS" panose="030F0702030302020204" pitchFamily="66" charset="0"/>
              </a:rPr>
              <a:t>ipad</a:t>
            </a:r>
            <a:r>
              <a:rPr lang="en-GB" sz="600" dirty="0">
                <a:latin typeface="Comic Sans MS" panose="030F0702030302020204" pitchFamily="66" charset="0"/>
              </a:rPr>
              <a:t> go to: </a:t>
            </a:r>
            <a:r>
              <a:rPr lang="en-GB" sz="600" b="1" dirty="0">
                <a:solidFill>
                  <a:srgbClr val="FF6600"/>
                </a:solidFill>
                <a:latin typeface="Comic Sans MS" panose="030F0702030302020204" pitchFamily="66" charset="0"/>
              </a:rPr>
              <a:t>www.safe4autumn.com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D405B8A-17C7-4BED-B542-422236E09B1C}"/>
              </a:ext>
            </a:extLst>
          </p:cNvPr>
          <p:cNvSpPr txBox="1"/>
          <p:nvPr/>
        </p:nvSpPr>
        <p:spPr>
          <a:xfrm rot="1364407">
            <a:off x="5690289" y="1263923"/>
            <a:ext cx="1171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rgbClr val="FF6600"/>
                </a:solidFill>
                <a:latin typeface="Comic Sans MS" panose="030F0702030302020204" pitchFamily="66" charset="0"/>
              </a:rPr>
              <a:t>Remember</a:t>
            </a:r>
            <a:r>
              <a:rPr lang="en-GB" sz="800" dirty="0">
                <a:latin typeface="Comic Sans MS" panose="030F0702030302020204" pitchFamily="66" charset="0"/>
              </a:rPr>
              <a:t> bonfires and fireworks are dangerous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AE3311E-EF60-4AAB-B049-619C75A88F64}"/>
              </a:ext>
            </a:extLst>
          </p:cNvPr>
          <p:cNvGrpSpPr/>
          <p:nvPr/>
        </p:nvGrpSpPr>
        <p:grpSpPr>
          <a:xfrm>
            <a:off x="2711578" y="138120"/>
            <a:ext cx="6468036" cy="6454589"/>
            <a:chOff x="-4154995" y="-97822"/>
            <a:chExt cx="6468036" cy="6454589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9935FF3-94B0-405A-8233-F6801E04C9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5" t="2975" r="2671" b="2907"/>
            <a:stretch/>
          </p:blipFill>
          <p:spPr>
            <a:xfrm>
              <a:off x="-4154995" y="-97822"/>
              <a:ext cx="6468036" cy="6454589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0BD6880-A2D5-4A6B-82CD-51F72228F3AE}"/>
                </a:ext>
              </a:extLst>
            </p:cNvPr>
            <p:cNvSpPr txBox="1"/>
            <p:nvPr/>
          </p:nvSpPr>
          <p:spPr>
            <a:xfrm>
              <a:off x="-3703934" y="1207390"/>
              <a:ext cx="2235434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Follow us:</a:t>
              </a:r>
            </a:p>
            <a:p>
              <a:endParaRPr lang="en-GB" sz="2800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  <a:p>
              <a:r>
                <a:rPr lang="en-GB" sz="2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Greater </a:t>
              </a:r>
            </a:p>
            <a:p>
              <a:r>
                <a:rPr lang="en-GB" sz="2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Manchester </a:t>
              </a:r>
            </a:p>
            <a:p>
              <a:r>
                <a:rPr lang="en-GB" sz="2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Fire and </a:t>
              </a:r>
            </a:p>
            <a:p>
              <a:r>
                <a:rPr lang="en-GB" sz="2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Rescue</a:t>
              </a:r>
            </a:p>
            <a:p>
              <a:r>
                <a:rPr lang="en-GB" sz="2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Service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946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1275</Words>
  <Application>Microsoft Office PowerPoint</Application>
  <PresentationFormat>Widescreen</PresentationFormat>
  <Paragraphs>230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Greater Manchester Fire &amp; Rescue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Nicholas, Charlotte</dc:creator>
  <cp:lastModifiedBy>Nicholas, Charlotte</cp:lastModifiedBy>
  <cp:revision>30</cp:revision>
  <dcterms:created xsi:type="dcterms:W3CDTF">2019-08-27T09:00:20Z</dcterms:created>
  <dcterms:modified xsi:type="dcterms:W3CDTF">2020-10-14T12:03:04Z</dcterms:modified>
</cp:coreProperties>
</file>