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5" r:id="rId5"/>
    <p:sldId id="540" r:id="rId6"/>
    <p:sldId id="541" r:id="rId7"/>
    <p:sldId id="542" r:id="rId8"/>
    <p:sldId id="543" r:id="rId9"/>
    <p:sldId id="557" r:id="rId10"/>
    <p:sldId id="553" r:id="rId11"/>
    <p:sldId id="547" r:id="rId12"/>
    <p:sldId id="552" r:id="rId13"/>
    <p:sldId id="544" r:id="rId14"/>
    <p:sldId id="556" r:id="rId15"/>
    <p:sldId id="546" r:id="rId16"/>
    <p:sldId id="548" r:id="rId17"/>
    <p:sldId id="554" r:id="rId18"/>
    <p:sldId id="549" r:id="rId19"/>
    <p:sldId id="551" r:id="rId20"/>
    <p:sldId id="5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pos="76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080735-8959-4A0A-9A0C-6D69D579F9A2}" v="14" dt="2023-02-09T09:43:35.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4706" autoAdjust="0"/>
  </p:normalViewPr>
  <p:slideViewPr>
    <p:cSldViewPr snapToGrid="0" showGuides="1">
      <p:cViewPr varScale="1">
        <p:scale>
          <a:sx n="106" d="100"/>
          <a:sy n="106" d="100"/>
        </p:scale>
        <p:origin x="1590" y="96"/>
      </p:cViewPr>
      <p:guideLst>
        <p:guide orient="horz" pos="3906"/>
        <p:guide pos="765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F9833-112D-4A0A-BF45-9DE2DA4AC5DA}"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B94E7-E495-4778-B26C-B2CA1CB80BC9}" type="slidenum">
              <a:rPr lang="en-GB" smtClean="0"/>
              <a:t>‹#›</a:t>
            </a:fld>
            <a:endParaRPr lang="en-GB"/>
          </a:p>
        </p:txBody>
      </p:sp>
    </p:spTree>
    <p:extLst>
      <p:ext uri="{BB962C8B-B14F-4D97-AF65-F5344CB8AC3E}">
        <p14:creationId xmlns:p14="http://schemas.microsoft.com/office/powerpoint/2010/main" val="22537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is available on the Lesson Plan</a:t>
            </a:r>
          </a:p>
        </p:txBody>
      </p:sp>
      <p:sp>
        <p:nvSpPr>
          <p:cNvPr id="4" name="Slide Number Placeholder 3"/>
          <p:cNvSpPr>
            <a:spLocks noGrp="1"/>
          </p:cNvSpPr>
          <p:nvPr>
            <p:ph type="sldNum" sz="quarter" idx="5"/>
          </p:nvPr>
        </p:nvSpPr>
        <p:spPr/>
        <p:txBody>
          <a:bodyPr/>
          <a:lstStyle/>
          <a:p>
            <a:fld id="{C28B94E7-E495-4778-B26C-B2CA1CB80BC9}" type="slidenum">
              <a:rPr lang="en-GB" smtClean="0"/>
              <a:t>3</a:t>
            </a:fld>
            <a:endParaRPr lang="en-GB"/>
          </a:p>
        </p:txBody>
      </p:sp>
    </p:spTree>
    <p:extLst>
      <p:ext uri="{BB962C8B-B14F-4D97-AF65-F5344CB8AC3E}">
        <p14:creationId xmlns:p14="http://schemas.microsoft.com/office/powerpoint/2010/main" val="26763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is available on </a:t>
            </a:r>
            <a:r>
              <a:rPr lang="en-GB"/>
              <a:t>the Lesson Plan</a:t>
            </a:r>
          </a:p>
        </p:txBody>
      </p:sp>
      <p:sp>
        <p:nvSpPr>
          <p:cNvPr id="4" name="Slide Number Placeholder 3"/>
          <p:cNvSpPr>
            <a:spLocks noGrp="1"/>
          </p:cNvSpPr>
          <p:nvPr>
            <p:ph type="sldNum" sz="quarter" idx="5"/>
          </p:nvPr>
        </p:nvSpPr>
        <p:spPr/>
        <p:txBody>
          <a:bodyPr/>
          <a:lstStyle/>
          <a:p>
            <a:fld id="{C28B94E7-E495-4778-B26C-B2CA1CB80BC9}" type="slidenum">
              <a:rPr lang="en-GB" smtClean="0"/>
              <a:t>9</a:t>
            </a:fld>
            <a:endParaRPr lang="en-GB"/>
          </a:p>
        </p:txBody>
      </p:sp>
    </p:spTree>
    <p:extLst>
      <p:ext uri="{BB962C8B-B14F-4D97-AF65-F5344CB8AC3E}">
        <p14:creationId xmlns:p14="http://schemas.microsoft.com/office/powerpoint/2010/main" val="264901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8B94E7-E495-4778-B26C-B2CA1CB80BC9}" type="slidenum">
              <a:rPr lang="en-GB" smtClean="0"/>
              <a:t>15</a:t>
            </a:fld>
            <a:endParaRPr lang="en-GB"/>
          </a:p>
        </p:txBody>
      </p:sp>
    </p:spTree>
    <p:extLst>
      <p:ext uri="{BB962C8B-B14F-4D97-AF65-F5344CB8AC3E}">
        <p14:creationId xmlns:p14="http://schemas.microsoft.com/office/powerpoint/2010/main" val="23713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60CB-215D-A993-CBE6-1E4FFA0F8F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F5E1A0-6845-4F70-2E75-CA8941BD1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4D4B83-AD77-9EF9-E1AF-01D5EB776010}"/>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5" name="Footer Placeholder 4">
            <a:extLst>
              <a:ext uri="{FF2B5EF4-FFF2-40B4-BE49-F238E27FC236}">
                <a16:creationId xmlns:a16="http://schemas.microsoft.com/office/drawing/2014/main" id="{5652938A-2939-94B8-A326-3F6B553ABB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8C5DD6-9278-B7D6-4BE9-DBB309402A4D}"/>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351384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984E-63B0-F002-32A6-666A29E36B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51FB9B-3ACB-E148-6D2A-60CCD7734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9F8CE-F4B5-9DEF-0FA2-3C29C13BF255}"/>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5" name="Footer Placeholder 4">
            <a:extLst>
              <a:ext uri="{FF2B5EF4-FFF2-40B4-BE49-F238E27FC236}">
                <a16:creationId xmlns:a16="http://schemas.microsoft.com/office/drawing/2014/main" id="{FE31398D-D0F3-8374-22BC-C67452B89E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323B02-5678-E9DB-1313-701A616E087F}"/>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148390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D48BE0-72AE-B46D-D60F-32C04D0DD3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AC88EB-C533-183A-80FA-923F6EFE8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7B68EA-74DE-BB52-743F-564DF0A6C4F4}"/>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5" name="Footer Placeholder 4">
            <a:extLst>
              <a:ext uri="{FF2B5EF4-FFF2-40B4-BE49-F238E27FC236}">
                <a16:creationId xmlns:a16="http://schemas.microsoft.com/office/drawing/2014/main" id="{61F7CB13-A0F4-9884-93B1-B18F18FB41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6E0C0-FCE9-D10B-3BBC-196E6E6319B8}"/>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1315007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B53ABB-70C2-487D-A0C2-7F0FCBC439FF}"/>
              </a:ext>
            </a:extLst>
          </p:cNvPr>
          <p:cNvSpPr>
            <a:spLocks noGrp="1"/>
          </p:cNvSpPr>
          <p:nvPr>
            <p:ph type="ctrTitle"/>
          </p:nvPr>
        </p:nvSpPr>
        <p:spPr>
          <a:xfrm>
            <a:off x="1524000" y="1621125"/>
            <a:ext cx="9144000" cy="2387600"/>
          </a:xfrm>
        </p:spPr>
        <p:txBody>
          <a:bodyPr anchor="b"/>
          <a:lstStyle>
            <a:lvl1pPr algn="ctr">
              <a:defRPr sz="6000">
                <a:solidFill>
                  <a:schemeClr val="tx1">
                    <a:lumMod val="85000"/>
                    <a:lumOff val="15000"/>
                  </a:schemeClr>
                </a:solidFill>
              </a:defRPr>
            </a:lvl1pPr>
          </a:lstStyle>
          <a:p>
            <a:r>
              <a:rPr lang="en-US"/>
              <a:t>Click to edit Master title style</a:t>
            </a:r>
          </a:p>
        </p:txBody>
      </p:sp>
      <p:sp>
        <p:nvSpPr>
          <p:cNvPr id="6" name="Subtitle 2">
            <a:extLst>
              <a:ext uri="{FF2B5EF4-FFF2-40B4-BE49-F238E27FC236}">
                <a16:creationId xmlns:a16="http://schemas.microsoft.com/office/drawing/2014/main" id="{C47AD265-C1EA-4CBC-8EBF-1C21DE076DA6}"/>
              </a:ext>
            </a:extLst>
          </p:cNvPr>
          <p:cNvSpPr>
            <a:spLocks noGrp="1"/>
          </p:cNvSpPr>
          <p:nvPr>
            <p:ph type="subTitle" idx="1"/>
          </p:nvPr>
        </p:nvSpPr>
        <p:spPr>
          <a:xfrm>
            <a:off x="1524000" y="4100800"/>
            <a:ext cx="9144000" cy="1655762"/>
          </a:xfrm>
        </p:spPr>
        <p:txBody>
          <a:bodyPr/>
          <a:lstStyle>
            <a:lvl1pPr marL="0" indent="0" algn="ctr">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a:extLst>
              <a:ext uri="{FF2B5EF4-FFF2-40B4-BE49-F238E27FC236}">
                <a16:creationId xmlns:a16="http://schemas.microsoft.com/office/drawing/2014/main" id="{3B734584-C4F0-4B83-A2C7-FEDC06B6FE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66676" y="175179"/>
            <a:ext cx="2175100" cy="689016"/>
          </a:xfrm>
          <a:prstGeom prst="rect">
            <a:avLst/>
          </a:prstGeom>
        </p:spPr>
      </p:pic>
      <p:pic>
        <p:nvPicPr>
          <p:cNvPr id="4" name="Picture 3">
            <a:extLst>
              <a:ext uri="{FF2B5EF4-FFF2-40B4-BE49-F238E27FC236}">
                <a16:creationId xmlns:a16="http://schemas.microsoft.com/office/drawing/2014/main" id="{4A20305E-54C8-4106-91E1-E069767469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0903" y="5848637"/>
            <a:ext cx="2174194" cy="689016"/>
          </a:xfrm>
          <a:prstGeom prst="rect">
            <a:avLst/>
          </a:prstGeom>
        </p:spPr>
      </p:pic>
    </p:spTree>
    <p:extLst>
      <p:ext uri="{BB962C8B-B14F-4D97-AF65-F5344CB8AC3E}">
        <p14:creationId xmlns:p14="http://schemas.microsoft.com/office/powerpoint/2010/main" val="227503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513D-FB0E-539D-4F2B-5A55AEAF19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C8BE32-7265-681F-D47E-B8660A486C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364BAA-DB22-4483-7BF4-27684B2651EA}"/>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5" name="Footer Placeholder 4">
            <a:extLst>
              <a:ext uri="{FF2B5EF4-FFF2-40B4-BE49-F238E27FC236}">
                <a16:creationId xmlns:a16="http://schemas.microsoft.com/office/drawing/2014/main" id="{94107E15-C1B6-F4EF-B807-5B2CA0E17A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EF538E-921E-5F33-E677-2DDEF0FF4E35}"/>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47559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C0ED-D953-7620-7CEA-842E8D7A7E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36C6B5-85FE-75F7-BEA2-AEC3DA0E6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9380C3-A0F3-BC26-8603-BF807378847A}"/>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5" name="Footer Placeholder 4">
            <a:extLst>
              <a:ext uri="{FF2B5EF4-FFF2-40B4-BE49-F238E27FC236}">
                <a16:creationId xmlns:a16="http://schemas.microsoft.com/office/drawing/2014/main" id="{38B464B2-4949-B1F8-3A9B-2FD862C529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2073EB-E517-81CF-E4CB-3C83E5CA344B}"/>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290820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F654-27BA-B606-F766-DD3DD8BAC9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CF4215-BDA3-2A98-2F73-978F505B97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67E6C6-BBF0-BDFC-44A2-70C6517233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5ED9E0-8BEC-D786-EABB-8191BD3196E7}"/>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6" name="Footer Placeholder 5">
            <a:extLst>
              <a:ext uri="{FF2B5EF4-FFF2-40B4-BE49-F238E27FC236}">
                <a16:creationId xmlns:a16="http://schemas.microsoft.com/office/drawing/2014/main" id="{D3BC9DA6-BF2C-5B14-8491-4D89F9EF08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0FA143-FCCC-B912-7023-9EE447A5E9B4}"/>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273602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25DD1-17F1-6158-2091-1C333535568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6668C5-A20D-7FDE-FA1A-4BAFA076A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3531C-8603-75F4-2E1C-3E17E5B4B3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A8FA60-00D1-2BFD-9F5D-B3D70733DC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12916-0B65-2147-2C22-FE1C22591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183556-6617-F12D-77B1-19AD55814812}"/>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8" name="Footer Placeholder 7">
            <a:extLst>
              <a:ext uri="{FF2B5EF4-FFF2-40B4-BE49-F238E27FC236}">
                <a16:creationId xmlns:a16="http://schemas.microsoft.com/office/drawing/2014/main" id="{C26C9CFC-E060-EC2C-72DC-54A283DA67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24FC94-1D50-2126-A86B-9538F79CA6CF}"/>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309542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8096-8710-BB68-0733-F0BAA85E16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419E02-6C10-43C4-E383-35D1D5565535}"/>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4" name="Footer Placeholder 3">
            <a:extLst>
              <a:ext uri="{FF2B5EF4-FFF2-40B4-BE49-F238E27FC236}">
                <a16:creationId xmlns:a16="http://schemas.microsoft.com/office/drawing/2014/main" id="{732D82C7-C994-5C04-7CE9-35F96081D2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C8F26F-9C9A-043F-3D18-3C25DF7EDBAD}"/>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263561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58A782-5E15-EECB-244D-3BF450A4A4E1}"/>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3" name="Footer Placeholder 2">
            <a:extLst>
              <a:ext uri="{FF2B5EF4-FFF2-40B4-BE49-F238E27FC236}">
                <a16:creationId xmlns:a16="http://schemas.microsoft.com/office/drawing/2014/main" id="{585CA5F2-1E44-AAD6-E673-01411F83BD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10A191-9D21-8BB3-480C-FAEAAC1529D6}"/>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260575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0808-E0CD-3BEF-3E5C-6918171E2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AF60CB-73B6-4C1A-CC3C-4B1720E4DA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529BDD-F567-6D89-8874-50FCCFEB9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858DA-3B99-BB48-9BDE-C36F822BAF8C}"/>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6" name="Footer Placeholder 5">
            <a:extLst>
              <a:ext uri="{FF2B5EF4-FFF2-40B4-BE49-F238E27FC236}">
                <a16:creationId xmlns:a16="http://schemas.microsoft.com/office/drawing/2014/main" id="{B4393943-163D-019C-5A76-C7D5B40808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3EB51D-D6B0-C915-CA0F-7301136FB98B}"/>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18218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7491-60DC-3B22-910F-D97A24F63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310FA15-5FFC-EC74-1220-6B903A011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9BD321-3129-1458-899D-244CEACA5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F9B9-BF8F-E0FF-D8A8-AE8ED1E98202}"/>
              </a:ext>
            </a:extLst>
          </p:cNvPr>
          <p:cNvSpPr>
            <a:spLocks noGrp="1"/>
          </p:cNvSpPr>
          <p:nvPr>
            <p:ph type="dt" sz="half" idx="10"/>
          </p:nvPr>
        </p:nvSpPr>
        <p:spPr/>
        <p:txBody>
          <a:bodyPr/>
          <a:lstStyle/>
          <a:p>
            <a:fld id="{C7E1697F-25FD-4DBB-B681-06D31A5CA4E0}" type="datetimeFigureOut">
              <a:rPr lang="en-GB" smtClean="0"/>
              <a:t>09/02/2023</a:t>
            </a:fld>
            <a:endParaRPr lang="en-GB"/>
          </a:p>
        </p:txBody>
      </p:sp>
      <p:sp>
        <p:nvSpPr>
          <p:cNvPr id="6" name="Footer Placeholder 5">
            <a:extLst>
              <a:ext uri="{FF2B5EF4-FFF2-40B4-BE49-F238E27FC236}">
                <a16:creationId xmlns:a16="http://schemas.microsoft.com/office/drawing/2014/main" id="{C4929A7D-0F66-7B44-557A-12B78AFCA8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54889E-1839-E549-A323-98C214C3AB20}"/>
              </a:ext>
            </a:extLst>
          </p:cNvPr>
          <p:cNvSpPr>
            <a:spLocks noGrp="1"/>
          </p:cNvSpPr>
          <p:nvPr>
            <p:ph type="sldNum" sz="quarter" idx="12"/>
          </p:nvPr>
        </p:nvSpPr>
        <p:spPr/>
        <p:txBody>
          <a:bodyPr/>
          <a:lstStyle/>
          <a:p>
            <a:fld id="{EECF1108-774E-48A8-BBBF-2648B70BF4FC}" type="slidenum">
              <a:rPr lang="en-GB" smtClean="0"/>
              <a:t>‹#›</a:t>
            </a:fld>
            <a:endParaRPr lang="en-GB"/>
          </a:p>
        </p:txBody>
      </p:sp>
    </p:spTree>
    <p:extLst>
      <p:ext uri="{BB962C8B-B14F-4D97-AF65-F5344CB8AC3E}">
        <p14:creationId xmlns:p14="http://schemas.microsoft.com/office/powerpoint/2010/main" val="5882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977DC-35FD-CA1D-5489-AE0B407251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BACD7A-8850-09E2-C807-3291C50BB2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2CB394-BAF5-E048-3867-8D01B1104C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1697F-25FD-4DBB-B681-06D31A5CA4E0}" type="datetimeFigureOut">
              <a:rPr lang="en-GB" smtClean="0"/>
              <a:t>09/02/2023</a:t>
            </a:fld>
            <a:endParaRPr lang="en-GB"/>
          </a:p>
        </p:txBody>
      </p:sp>
      <p:sp>
        <p:nvSpPr>
          <p:cNvPr id="5" name="Footer Placeholder 4">
            <a:extLst>
              <a:ext uri="{FF2B5EF4-FFF2-40B4-BE49-F238E27FC236}">
                <a16:creationId xmlns:a16="http://schemas.microsoft.com/office/drawing/2014/main" id="{B39F0803-72B5-0220-D054-85E02EB2C6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CE5C7A-8C9C-8E65-4E34-41647B94E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F1108-774E-48A8-BBBF-2648B70BF4FC}" type="slidenum">
              <a:rPr lang="en-GB" smtClean="0"/>
              <a:t>‹#›</a:t>
            </a:fld>
            <a:endParaRPr lang="en-GB"/>
          </a:p>
        </p:txBody>
      </p:sp>
    </p:spTree>
    <p:extLst>
      <p:ext uri="{BB962C8B-B14F-4D97-AF65-F5344CB8AC3E}">
        <p14:creationId xmlns:p14="http://schemas.microsoft.com/office/powerpoint/2010/main" val="1942028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4xX8SMbghvM?feature=oembed"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NVQApuCjEN4?feature=oembed" TargetMode="External"/><Relationship Id="rId5" Type="http://schemas.openxmlformats.org/officeDocument/2006/relationships/image" Target="../media/image12.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Introduction Slide for Road Safety Distraction">
            <a:extLst>
              <a:ext uri="{FF2B5EF4-FFF2-40B4-BE49-F238E27FC236}">
                <a16:creationId xmlns:a16="http://schemas.microsoft.com/office/drawing/2014/main" id="{26700B30-8CFB-201B-C23D-87DF1DA4D1C7}"/>
              </a:ext>
              <a:ext uri="{C183D7F6-B498-43B3-948B-1728B52AA6E4}">
                <adec:decorative xmlns:adec="http://schemas.microsoft.com/office/drawing/2017/decorative" val="0"/>
              </a:ext>
            </a:extLst>
          </p:cNvPr>
          <p:cNvSpPr>
            <a:spLocks noGrp="1"/>
          </p:cNvSpPr>
          <p:nvPr>
            <p:ph type="ctrTitle"/>
          </p:nvPr>
        </p:nvSpPr>
        <p:spPr>
          <a:xfrm>
            <a:off x="3427250" y="2580221"/>
            <a:ext cx="5057869" cy="848779"/>
          </a:xfrm>
        </p:spPr>
        <p:txBody>
          <a:bodyPr>
            <a:normAutofit fontScale="90000"/>
          </a:bodyPr>
          <a:lstStyle/>
          <a:p>
            <a:pPr marL="0" indent="0" algn="ctr">
              <a:buNone/>
            </a:pPr>
            <a:endParaRPr kumimoji="0" lang="en-GB" sz="4400" b="1" i="0"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j-ea"/>
              <a:cs typeface="Arial" panose="020B0604020202020204" pitchFamily="34" charset="0"/>
            </a:endParaRPr>
          </a:p>
          <a:p>
            <a:pPr marL="0" indent="0" algn="ctr">
              <a:buNone/>
            </a:pPr>
            <a:r>
              <a:rPr kumimoji="0" lang="en-GB" sz="4900" b="1" i="0"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Distraction</a:t>
            </a:r>
            <a:endParaRPr lang="en-GB" sz="4900" b="1" dirty="0">
              <a:solidFill>
                <a:schemeClr val="tx1"/>
              </a:solidFill>
            </a:endParaRPr>
          </a:p>
        </p:txBody>
      </p:sp>
      <p:sp>
        <p:nvSpPr>
          <p:cNvPr id="5" name="Title 1">
            <a:extLst>
              <a:ext uri="{FF2B5EF4-FFF2-40B4-BE49-F238E27FC236}">
                <a16:creationId xmlns:a16="http://schemas.microsoft.com/office/drawing/2014/main" id="{521ACA98-87CB-DD92-7AEE-671674359069}"/>
              </a:ext>
              <a:ext uri="{C183D7F6-B498-43B3-948B-1728B52AA6E4}">
                <adec:decorative xmlns:adec="http://schemas.microsoft.com/office/drawing/2017/decorative" val="0"/>
              </a:ext>
            </a:extLst>
          </p:cNvPr>
          <p:cNvSpPr txBox="1">
            <a:spLocks/>
          </p:cNvSpPr>
          <p:nvPr/>
        </p:nvSpPr>
        <p:spPr>
          <a:xfrm>
            <a:off x="-3034837" y="29527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lumMod val="85000"/>
                    <a:lumOff val="15000"/>
                  </a:schemeClr>
                </a:solidFill>
                <a:latin typeface="+mj-lt"/>
                <a:ea typeface="+mj-ea"/>
                <a:cs typeface="+mj-cs"/>
              </a:defRPr>
            </a:lvl1pPr>
          </a:lstStyle>
          <a:p>
            <a:r>
              <a:rPr lang="en-GB" sz="4800" b="1" dirty="0">
                <a:solidFill>
                  <a:schemeClr val="tx1"/>
                </a:solidFill>
                <a:latin typeface="Arial" panose="020B0604020202020204" pitchFamily="34" charset="0"/>
                <a:cs typeface="Arial" panose="020B0604020202020204" pitchFamily="34" charset="0"/>
              </a:rPr>
              <a:t>Road Safety</a:t>
            </a:r>
            <a:br>
              <a:rPr lang="en-GB" sz="4400" b="1" dirty="0">
                <a:solidFill>
                  <a:schemeClr val="tx1">
                    <a:lumMod val="75000"/>
                    <a:lumOff val="25000"/>
                  </a:schemeClr>
                </a:solidFill>
                <a:latin typeface="Arial" panose="020B0604020202020204" pitchFamily="34" charset="0"/>
                <a:cs typeface="Arial" panose="020B0604020202020204" pitchFamily="34" charset="0"/>
              </a:rPr>
            </a:br>
            <a:endParaRPr lang="en-GB" dirty="0"/>
          </a:p>
        </p:txBody>
      </p:sp>
      <p:pic>
        <p:nvPicPr>
          <p:cNvPr id="6" name="Picture 5">
            <a:extLst>
              <a:ext uri="{FF2B5EF4-FFF2-40B4-BE49-F238E27FC236}">
                <a16:creationId xmlns:a16="http://schemas.microsoft.com/office/drawing/2014/main" id="{11EE48C6-DF69-90AA-E745-7A0CCB1169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11761" y="2378136"/>
            <a:ext cx="1855304" cy="1714500"/>
          </a:xfrm>
          <a:prstGeom prst="rect">
            <a:avLst/>
          </a:prstGeom>
        </p:spPr>
      </p:pic>
      <p:pic>
        <p:nvPicPr>
          <p:cNvPr id="7" name="Picture 6" descr="Sat Nav showing street map on the screen">
            <a:extLst>
              <a:ext uri="{FF2B5EF4-FFF2-40B4-BE49-F238E27FC236}">
                <a16:creationId xmlns:a16="http://schemas.microsoft.com/office/drawing/2014/main" id="{E502E02C-959E-3445-F838-EEACF9C94A38}"/>
              </a:ext>
            </a:extLst>
          </p:cNvPr>
          <p:cNvPicPr>
            <a:picLocks noChangeAspect="1"/>
          </p:cNvPicPr>
          <p:nvPr/>
        </p:nvPicPr>
        <p:blipFill>
          <a:blip r:embed="rId3"/>
          <a:stretch>
            <a:fillRect/>
          </a:stretch>
        </p:blipFill>
        <p:spPr>
          <a:xfrm>
            <a:off x="8345304" y="2490142"/>
            <a:ext cx="2761727" cy="1713124"/>
          </a:xfrm>
          <a:prstGeom prst="rect">
            <a:avLst/>
          </a:prstGeom>
        </p:spPr>
      </p:pic>
    </p:spTree>
    <p:extLst>
      <p:ext uri="{BB962C8B-B14F-4D97-AF65-F5344CB8AC3E}">
        <p14:creationId xmlns:p14="http://schemas.microsoft.com/office/powerpoint/2010/main" val="90873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a:xfrm>
            <a:off x="474216" y="445024"/>
            <a:ext cx="10515600" cy="1325563"/>
          </a:xfrm>
        </p:spPr>
        <p:txBody>
          <a:bodyPr>
            <a:normAutofit fontScale="90000"/>
          </a:bodyPr>
          <a:lstStyle/>
          <a:p>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Staying focused with passengers in the car….</a:t>
            </a:r>
            <a:br>
              <a:rPr kumimoji="0" lang="en-GB" sz="3100" b="1" i="0" u="none" strike="noStrike" kern="1200" cap="none" spc="0" normalizeH="0" baseline="0" noProof="0" dirty="0">
                <a:ln>
                  <a:noFill/>
                </a:ln>
                <a:solidFill>
                  <a:schemeClr val="accent3">
                    <a:lumMod val="50000"/>
                  </a:schemeClr>
                </a:solidFill>
                <a:effectLst/>
                <a:uLnTx/>
                <a:uFillTx/>
                <a:latin typeface="+mn-lt"/>
                <a:ea typeface="+mj-ea"/>
                <a:cs typeface="Arial" panose="020B0604020202020204" pitchFamily="34" charset="0"/>
              </a:rPr>
            </a:br>
            <a:br>
              <a:rPr kumimoji="0" lang="en-GB" sz="49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a:xfrm>
            <a:off x="354431" y="1346301"/>
            <a:ext cx="11181522" cy="3831944"/>
          </a:xfrm>
        </p:spPr>
        <p:txBody>
          <a:bodyPr>
            <a:normAutofit/>
          </a:bodyPr>
          <a:lstStyle/>
          <a:p>
            <a:endParaRPr lang="en-GB" sz="2400" dirty="0"/>
          </a:p>
          <a:p>
            <a:r>
              <a:rPr lang="en-GB" sz="2400" dirty="0">
                <a:latin typeface="Arial" panose="020B0604020202020204" pitchFamily="34" charset="0"/>
                <a:cs typeface="Arial" panose="020B0604020202020204" pitchFamily="34" charset="0"/>
              </a:rPr>
              <a:t>Passengers of all ages can be a distraction - from teething toddlers to overexcited friends. </a:t>
            </a:r>
          </a:p>
          <a:p>
            <a:r>
              <a:rPr lang="en-GB" sz="2400" dirty="0">
                <a:latin typeface="Arial" panose="020B0604020202020204" pitchFamily="34" charset="0"/>
                <a:cs typeface="Arial" panose="020B0604020202020204" pitchFamily="34" charset="0"/>
              </a:rPr>
              <a:t>Kids squabbling or arguing in the back is another big distraction for drivers too!</a:t>
            </a:r>
          </a:p>
          <a:p>
            <a:r>
              <a:rPr lang="en-GB" sz="2400" dirty="0">
                <a:latin typeface="Arial" panose="020B0604020202020204" pitchFamily="34" charset="0"/>
                <a:cs typeface="Arial" panose="020B0604020202020204" pitchFamily="34" charset="0"/>
              </a:rPr>
              <a:t>Make sure children are securely strapped into car seats and booster seats.</a:t>
            </a:r>
          </a:p>
          <a:p>
            <a:r>
              <a:rPr lang="en-GB" sz="2400" dirty="0">
                <a:latin typeface="Arial" panose="020B0604020202020204" pitchFamily="34" charset="0"/>
                <a:cs typeface="Arial" panose="020B0604020202020204" pitchFamily="34" charset="0"/>
              </a:rPr>
              <a:t>If you're driving with one young child, it can be less distracting for the child to ride in the front seat (in a suitable restraint) because casual eye contact is easier.</a:t>
            </a:r>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063" y="5793819"/>
            <a:ext cx="12216063" cy="1064181"/>
          </a:xfrm>
          <a:prstGeom prst="rect">
            <a:avLst/>
          </a:prstGeom>
        </p:spPr>
      </p:pic>
      <p:pic>
        <p:nvPicPr>
          <p:cNvPr id="7" name="Picture 6">
            <a:extLst>
              <a:ext uri="{FF2B5EF4-FFF2-40B4-BE49-F238E27FC236}">
                <a16:creationId xmlns:a16="http://schemas.microsoft.com/office/drawing/2014/main" id="{151B9C99-880A-B801-B65A-93A4FF3589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V="1">
            <a:off x="10422385" y="4698921"/>
            <a:ext cx="1415184" cy="958648"/>
          </a:xfrm>
          <a:prstGeom prst="rect">
            <a:avLst/>
          </a:prstGeom>
        </p:spPr>
      </p:pic>
    </p:spTree>
    <p:extLst>
      <p:ext uri="{BB962C8B-B14F-4D97-AF65-F5344CB8AC3E}">
        <p14:creationId xmlns:p14="http://schemas.microsoft.com/office/powerpoint/2010/main" val="18683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3100" b="1" i="0" u="none" strike="noStrike" kern="1200" cap="none" spc="0" normalizeH="0" baseline="0" noProof="0" dirty="0">
                <a:ln>
                  <a:noFill/>
                </a:ln>
                <a:effectLst/>
                <a:uLnTx/>
                <a:uFillTx/>
                <a:latin typeface="+mn-lt"/>
                <a:ea typeface="+mj-ea"/>
                <a:cs typeface="Arial" panose="020B0604020202020204" pitchFamily="34" charset="0"/>
              </a:rPr>
            </a:br>
            <a: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Staying focused while you have passengers in the car….</a:t>
            </a:r>
            <a:br>
              <a:rPr kumimoji="0" lang="en-GB" sz="3100" b="1" i="0" u="none" strike="noStrike" kern="1200" cap="none" spc="0" normalizeH="0" baseline="0" noProof="0" dirty="0">
                <a:ln>
                  <a:noFill/>
                </a:ln>
                <a:solidFill>
                  <a:schemeClr val="accent3">
                    <a:lumMod val="50000"/>
                  </a:schemeClr>
                </a:solidFill>
                <a:effectLst/>
                <a:uLnTx/>
                <a:uFillTx/>
                <a:latin typeface="+mn-lt"/>
                <a:ea typeface="+mj-ea"/>
                <a:cs typeface="Arial" panose="020B0604020202020204" pitchFamily="34" charset="0"/>
              </a:rPr>
            </a:br>
            <a:br>
              <a:rPr kumimoji="0" lang="en-GB" sz="49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a:xfrm>
            <a:off x="838200" y="1825625"/>
            <a:ext cx="11181522" cy="3831944"/>
          </a:xfrm>
        </p:spPr>
        <p:txBody>
          <a:bodyPr>
            <a:normAutofit/>
          </a:bodyPr>
          <a:lstStyle/>
          <a:p>
            <a:r>
              <a:rPr lang="en-GB" sz="2400" dirty="0">
                <a:latin typeface="Arial" panose="020B0604020202020204" pitchFamily="34" charset="0"/>
                <a:cs typeface="Arial" panose="020B0604020202020204" pitchFamily="34" charset="0"/>
              </a:rPr>
              <a:t>If there are two adults in the car, one can look after any children whilst the other concentrates on driving.</a:t>
            </a:r>
          </a:p>
          <a:p>
            <a:r>
              <a:rPr lang="en-GB" sz="2400" dirty="0">
                <a:latin typeface="Arial" panose="020B0604020202020204" pitchFamily="34" charset="0"/>
                <a:cs typeface="Arial" panose="020B0604020202020204" pitchFamily="34" charset="0"/>
              </a:rPr>
              <a:t>Ask passengers to keep the music at a level where you can hear the sat nav and other drivers around you.</a:t>
            </a:r>
          </a:p>
          <a:p>
            <a:r>
              <a:rPr lang="en-GB" sz="2400" dirty="0">
                <a:latin typeface="Arial" panose="020B0604020202020204" pitchFamily="34" charset="0"/>
                <a:cs typeface="Arial" panose="020B0604020202020204" pitchFamily="34" charset="0"/>
              </a:rPr>
              <a:t>If you're finding the drive difficult, ask your passengers to keep conversations to a minimum.</a:t>
            </a:r>
          </a:p>
          <a:p>
            <a:r>
              <a:rPr lang="en-GB" sz="2400" dirty="0">
                <a:latin typeface="Arial" panose="020B0604020202020204" pitchFamily="34" charset="0"/>
                <a:cs typeface="Arial" panose="020B0604020202020204" pitchFamily="34" charset="0"/>
              </a:rPr>
              <a:t>Keep political discussions and any other heated topics strictly off-limits</a:t>
            </a:r>
            <a:r>
              <a:rPr lang="en-GB"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043" y="5792506"/>
            <a:ext cx="12216063" cy="1064181"/>
          </a:xfrm>
          <a:prstGeom prst="rect">
            <a:avLst/>
          </a:prstGeom>
        </p:spPr>
      </p:pic>
      <p:pic>
        <p:nvPicPr>
          <p:cNvPr id="7" name="Picture 6">
            <a:extLst>
              <a:ext uri="{FF2B5EF4-FFF2-40B4-BE49-F238E27FC236}">
                <a16:creationId xmlns:a16="http://schemas.microsoft.com/office/drawing/2014/main" id="{151B9C99-880A-B801-B65A-93A4FF3589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V="1">
            <a:off x="10422384" y="4287066"/>
            <a:ext cx="1342619" cy="958648"/>
          </a:xfrm>
          <a:prstGeom prst="rect">
            <a:avLst/>
          </a:prstGeom>
        </p:spPr>
      </p:pic>
    </p:spTree>
    <p:extLst>
      <p:ext uri="{BB962C8B-B14F-4D97-AF65-F5344CB8AC3E}">
        <p14:creationId xmlns:p14="http://schemas.microsoft.com/office/powerpoint/2010/main" val="2305790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a:xfrm>
            <a:off x="671946" y="702041"/>
            <a:ext cx="10515600" cy="1884141"/>
          </a:xfrm>
        </p:spPr>
        <p:txBody>
          <a:bodyPr>
            <a:normAutofit fontScale="90000"/>
          </a:bodyPr>
          <a:lstStyle/>
          <a:p>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3100" b="1" i="0" strike="noStrike" kern="1200" cap="none" spc="0" normalizeH="0" baseline="0" noProof="0" dirty="0">
                <a:ln>
                  <a:noFill/>
                </a:ln>
                <a:effectLst/>
                <a:uLnTx/>
                <a:uFillTx/>
                <a:latin typeface="+mn-lt"/>
                <a:ea typeface="+mj-ea"/>
                <a:cs typeface="Arial" panose="020B0604020202020204" pitchFamily="34" charset="0"/>
              </a:rPr>
            </a:br>
            <a:r>
              <a:rPr kumimoji="0" lang="en-GB" sz="3100" b="1" i="0" strike="noStrike" kern="1200" cap="none" spc="0" normalizeH="0" baseline="0" noProof="0" dirty="0">
                <a:ln>
                  <a:noFill/>
                </a:ln>
                <a:effectLst/>
                <a:uLnTx/>
                <a:uFillTx/>
                <a:latin typeface="Arial" panose="020B0604020202020204" pitchFamily="34" charset="0"/>
                <a:cs typeface="Arial" panose="020B0604020202020204" pitchFamily="34" charset="0"/>
              </a:rPr>
              <a:t>Driving safely with Pets in the car</a:t>
            </a:r>
            <a:br>
              <a:rPr kumimoji="0" lang="en-GB" sz="3100" b="1" i="0" strike="noStrike" kern="1200" cap="none" spc="0" normalizeH="0" baseline="0" noProof="0" dirty="0">
                <a:ln>
                  <a:noFill/>
                </a:ln>
                <a:solidFill>
                  <a:schemeClr val="tx1">
                    <a:lumMod val="75000"/>
                    <a:lumOff val="25000"/>
                  </a:schemeClr>
                </a:solidFill>
                <a:effectLst/>
                <a:uLnTx/>
                <a:uFillTx/>
                <a:latin typeface="+mn-lt"/>
                <a:ea typeface="+mj-ea"/>
                <a:cs typeface="Arial" panose="020B0604020202020204" pitchFamily="34" charset="0"/>
              </a:rPr>
            </a:br>
            <a:br>
              <a:rPr kumimoji="0" lang="en-GB" sz="31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p:txBody>
          <a:bodyPr>
            <a:normAutofit/>
          </a:bodyPr>
          <a:lstStyle/>
          <a:p>
            <a:pPr marL="0" indent="0">
              <a:buNone/>
            </a:pPr>
            <a:endParaRPr lang="en-GB" sz="2400" b="1" dirty="0"/>
          </a:p>
          <a:p>
            <a:pPr marL="0" indent="0">
              <a:buNone/>
            </a:pPr>
            <a:r>
              <a:rPr lang="en-GB" sz="2400" b="1" dirty="0">
                <a:latin typeface="Arial" panose="020B0604020202020204" pitchFamily="34" charset="0"/>
                <a:cs typeface="Arial" panose="020B0604020202020204" pitchFamily="34" charset="0"/>
              </a:rPr>
              <a:t>There are ways of keeping your pet safe in the car, but if your pet is playing up during the drive, how can you stay calm and collected?</a:t>
            </a:r>
          </a:p>
          <a:p>
            <a:pPr marL="0" indent="0">
              <a:buNone/>
            </a:pPr>
            <a:endParaRPr lang="en-GB" sz="24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Secure your pet properly</a:t>
            </a:r>
          </a:p>
          <a:p>
            <a:r>
              <a:rPr lang="en-GB" sz="2000" dirty="0">
                <a:latin typeface="Arial" panose="020B0604020202020204" pitchFamily="34" charset="0"/>
                <a:cs typeface="Arial" panose="020B0604020202020204" pitchFamily="34" charset="0"/>
              </a:rPr>
              <a:t>Pull over safely when dealing with your pet</a:t>
            </a:r>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043" y="5792506"/>
            <a:ext cx="12216063" cy="1064181"/>
          </a:xfrm>
          <a:prstGeom prst="rect">
            <a:avLst/>
          </a:prstGeom>
        </p:spPr>
      </p:pic>
    </p:spTree>
    <p:extLst>
      <p:ext uri="{BB962C8B-B14F-4D97-AF65-F5344CB8AC3E}">
        <p14:creationId xmlns:p14="http://schemas.microsoft.com/office/powerpoint/2010/main" val="2442212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br>
              <a:rPr kumimoji="0" lang="en-GB" sz="3100" b="1" i="0" u="none" strike="noStrike" kern="1200" cap="none" spc="0" normalizeH="0" baseline="0" noProof="0" dirty="0">
                <a:ln>
                  <a:noFill/>
                </a:ln>
                <a:effectLst/>
                <a:uLnTx/>
                <a:uFillTx/>
                <a:latin typeface="+mn-lt"/>
                <a:ea typeface="+mj-ea"/>
                <a:cs typeface="Arial" panose="020B0604020202020204" pitchFamily="34" charset="0"/>
              </a:rPr>
            </a:br>
            <a: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Distraction</a:t>
            </a:r>
            <a:br>
              <a:rPr kumimoji="0" lang="en-GB" sz="49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20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endParaRPr lang="en-GB" sz="2000" dirty="0"/>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a:xfrm>
            <a:off x="838200" y="1825625"/>
            <a:ext cx="10515600" cy="3979863"/>
          </a:xfrm>
        </p:spPr>
        <p:txBody>
          <a:bodyPr>
            <a:normAutofit/>
          </a:bodyPr>
          <a:lstStyle/>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all" spc="0" normalizeH="0" baseline="0" noProof="0" dirty="0">
                <a:ln>
                  <a:noFill/>
                </a:ln>
                <a:solidFill>
                  <a:srgbClr val="000000"/>
                </a:solidFill>
                <a:effectLst/>
                <a:uLnTx/>
                <a:uFillTx/>
                <a:latin typeface="Arial" panose="020B0604020202020204" pitchFamily="34" charset="0"/>
                <a:cs typeface="Arial" panose="020B0604020202020204" pitchFamily="34" charset="0"/>
              </a:rPr>
              <a:t>BE ATTENTIVE</a:t>
            </a:r>
          </a:p>
          <a:p>
            <a:pPr marL="0" marR="0" lvl="0" indent="0" algn="l" defTabSz="914400" rtl="0" eaLnBrk="1" fontAlgn="base" latinLnBrk="0" hangingPunct="1">
              <a:lnSpc>
                <a:spcPct val="90000"/>
              </a:lnSpc>
              <a:spcBef>
                <a:spcPts val="1000"/>
              </a:spcBef>
              <a:spcAft>
                <a:spcPts val="0"/>
              </a:spcAft>
              <a:buClrTx/>
              <a:buSzTx/>
              <a:buNone/>
              <a:tabLst/>
              <a:defRPr/>
            </a:pPr>
            <a:r>
              <a:rPr kumimoji="0" lang="en-GB"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key to driving is to ensure you’re always alert and attentive to what’s going on around you. As such, distractions can hamper your ability on the road. If an incident occurs ahead and you’re too busy changing the radio station, you might not be able to avoid a collision. Therefore, you need to make sure every second on the road is spent being fully attentive.</a:t>
            </a:r>
          </a:p>
          <a:p>
            <a:pPr marL="0" indent="0">
              <a:buNone/>
            </a:pPr>
            <a:endParaRPr lang="en-GB" dirty="0"/>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043" y="5792506"/>
            <a:ext cx="12216063" cy="1064181"/>
          </a:xfrm>
          <a:prstGeom prst="rect">
            <a:avLst/>
          </a:prstGeom>
        </p:spPr>
      </p:pic>
      <p:pic>
        <p:nvPicPr>
          <p:cNvPr id="7" name="Picture 6">
            <a:extLst>
              <a:ext uri="{FF2B5EF4-FFF2-40B4-BE49-F238E27FC236}">
                <a16:creationId xmlns:a16="http://schemas.microsoft.com/office/drawing/2014/main" id="{D4363367-A757-10E3-5539-588EBD80F3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47107" y="3702975"/>
            <a:ext cx="1702191" cy="1614612"/>
          </a:xfrm>
          <a:prstGeom prst="rect">
            <a:avLst/>
          </a:prstGeom>
        </p:spPr>
      </p:pic>
    </p:spTree>
    <p:extLst>
      <p:ext uri="{BB962C8B-B14F-4D97-AF65-F5344CB8AC3E}">
        <p14:creationId xmlns:p14="http://schemas.microsoft.com/office/powerpoint/2010/main" val="2237876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7532-44A3-1BDA-7C03-5429E53F44A5}"/>
              </a:ext>
              <a:ext uri="{C183D7F6-B498-43B3-948B-1728B52AA6E4}">
                <adec:decorative xmlns:adec="http://schemas.microsoft.com/office/drawing/2017/decorative" val="0"/>
              </a:ext>
            </a:extLst>
          </p:cNvPr>
          <p:cNvSpPr>
            <a:spLocks noGrp="1"/>
          </p:cNvSpPr>
          <p:nvPr>
            <p:ph type="title"/>
          </p:nvPr>
        </p:nvSpPr>
        <p:spPr>
          <a:xfrm>
            <a:off x="652670" y="365125"/>
            <a:ext cx="10701130" cy="1325563"/>
          </a:xfrm>
        </p:spPr>
        <p:txBody>
          <a:bodyPr/>
          <a:lstStyle/>
          <a:p>
            <a:r>
              <a:rPr kumimoji="0" lang="en-GB"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mindful of everything</a:t>
            </a:r>
            <a:endParaRPr lang="en-GB"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2CEE0502-AAD3-44AF-D473-B7A3B7D8C40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 y="5532437"/>
            <a:ext cx="12192001" cy="1325563"/>
          </a:xfrm>
          <a:prstGeom prst="rect">
            <a:avLst/>
          </a:prstGeom>
        </p:spPr>
      </p:pic>
      <p:sp>
        <p:nvSpPr>
          <p:cNvPr id="10" name="TextBox 9">
            <a:extLst>
              <a:ext uri="{FF2B5EF4-FFF2-40B4-BE49-F238E27FC236}">
                <a16:creationId xmlns:a16="http://schemas.microsoft.com/office/drawing/2014/main" id="{433B8C11-CFBD-2278-0530-0618FD8E5BC6}"/>
              </a:ext>
              <a:ext uri="{C183D7F6-B498-43B3-948B-1728B52AA6E4}">
                <adec:decorative xmlns:adec="http://schemas.microsoft.com/office/drawing/2017/decorative" val="0"/>
              </a:ext>
            </a:extLst>
          </p:cNvPr>
          <p:cNvSpPr txBox="1"/>
          <p:nvPr/>
        </p:nvSpPr>
        <p:spPr>
          <a:xfrm>
            <a:off x="652670" y="1881809"/>
            <a:ext cx="8305800" cy="2246769"/>
          </a:xfrm>
          <a:prstGeom prst="rect">
            <a:avLst/>
          </a:prstGeom>
          <a:noFill/>
        </p:spPr>
        <p:txBody>
          <a:bodyPr wrap="square">
            <a:spAutoFit/>
          </a:bodyPr>
          <a:lstStyle/>
          <a:p>
            <a:pPr marL="342900" indent="-342900" algn="l"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Some motorists have tunnel vision, only watching what’s going on directly in front of them. </a:t>
            </a:r>
          </a:p>
          <a:p>
            <a:pPr algn="l" fontAlgn="base"/>
            <a:endParaRPr lang="en-GB" sz="2000" dirty="0">
              <a:latin typeface="Arial" panose="020B0604020202020204" pitchFamily="34" charset="0"/>
              <a:cs typeface="Arial" panose="020B0604020202020204" pitchFamily="34" charset="0"/>
            </a:endParaRPr>
          </a:p>
          <a:p>
            <a:pPr marL="342900" indent="-342900" algn="l"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This isn’t ideal though, because hazards can be present everywhere. </a:t>
            </a:r>
          </a:p>
          <a:p>
            <a:pPr algn="l" fontAlgn="base"/>
            <a:endParaRPr lang="en-GB" sz="2000" dirty="0">
              <a:latin typeface="Arial" panose="020B0604020202020204" pitchFamily="34" charset="0"/>
              <a:cs typeface="Arial" panose="020B0604020202020204" pitchFamily="34" charset="0"/>
            </a:endParaRPr>
          </a:p>
          <a:p>
            <a:pPr marL="342900" indent="-342900" algn="l" fontAlgn="base">
              <a:buFont typeface="Arial" panose="020B0604020202020204" pitchFamily="34" charset="0"/>
              <a:buChar char="•"/>
            </a:pPr>
            <a:r>
              <a:rPr lang="en-GB" sz="2000" b="0" i="0" dirty="0">
                <a:effectLst/>
                <a:latin typeface="Arial" panose="020B0604020202020204" pitchFamily="34" charset="0"/>
                <a:cs typeface="Arial" panose="020B0604020202020204" pitchFamily="34" charset="0"/>
              </a:rPr>
              <a:t>Make sure to pay attention to the whole road and be better prepared to avoid hazards when driving.</a:t>
            </a:r>
          </a:p>
        </p:txBody>
      </p:sp>
      <p:pic>
        <p:nvPicPr>
          <p:cNvPr id="11" name="Picture 10">
            <a:extLst>
              <a:ext uri="{FF2B5EF4-FFF2-40B4-BE49-F238E27FC236}">
                <a16:creationId xmlns:a16="http://schemas.microsoft.com/office/drawing/2014/main" id="{BA4689E4-821B-3DE3-F805-8BE95A8912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5113" y="3964468"/>
            <a:ext cx="5406887" cy="1498213"/>
          </a:xfrm>
          <a:prstGeom prst="rect">
            <a:avLst/>
          </a:prstGeom>
          <a:noFill/>
        </p:spPr>
      </p:pic>
    </p:spTree>
    <p:extLst>
      <p:ext uri="{BB962C8B-B14F-4D97-AF65-F5344CB8AC3E}">
        <p14:creationId xmlns:p14="http://schemas.microsoft.com/office/powerpoint/2010/main" val="1000893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oad safety Distraction">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a:xfrm>
            <a:off x="622852" y="365125"/>
            <a:ext cx="10730948" cy="1325563"/>
          </a:xfrm>
        </p:spPr>
        <p:txBody>
          <a:bodyPr>
            <a:normAutofit fontScale="90000"/>
          </a:bodyPr>
          <a:lstStyle/>
          <a:p>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Remember the two </a:t>
            </a:r>
            <a:r>
              <a:rPr lang="en-GB" sz="3100" b="1" dirty="0">
                <a:latin typeface="Arial" panose="020B0604020202020204" pitchFamily="34" charset="0"/>
                <a:cs typeface="Arial" panose="020B0604020202020204" pitchFamily="34" charset="0"/>
              </a:rPr>
              <a:t>s</a:t>
            </a:r>
            <a:r>
              <a:rPr kumimoji="0" lang="en-GB" sz="31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econd</a:t>
            </a:r>
            <a: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gap</a:t>
            </a:r>
            <a:br>
              <a:rPr kumimoji="0" lang="en-GB" sz="49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j-ea"/>
                <a:cs typeface="Arial" panose="020B0604020202020204" pitchFamily="34" charset="0"/>
              </a:rPr>
            </a:br>
            <a:br>
              <a:rPr kumimoji="0" lang="en-GB" sz="2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j-ea"/>
                <a:cs typeface="Arial" panose="020B0604020202020204" pitchFamily="34" charset="0"/>
              </a:rPr>
            </a:br>
            <a:endParaRPr lang="en-GB" sz="2000" dirty="0">
              <a:solidFill>
                <a:schemeClr val="tx1">
                  <a:lumMod val="75000"/>
                  <a:lumOff val="25000"/>
                </a:schemeClr>
              </a:solidFill>
            </a:endParaRPr>
          </a:p>
        </p:txBody>
      </p:sp>
      <p:sp>
        <p:nvSpPr>
          <p:cNvPr id="3" name="Content Placeholder 2" descr="Remember the two second gap&#10;When driving, particularly on motorways and at high speeds, ensure to leave a lengthy gap between you and the car in front. This should be around two seconds (or two chevrons if they're painted onto the road). In wet or icy conditions, you'll need to leave a longer distance.">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a:xfrm>
            <a:off x="622852" y="2183458"/>
            <a:ext cx="6097544" cy="2844029"/>
          </a:xfrm>
        </p:spPr>
        <p:txBody>
          <a:bodyPr>
            <a:normAutofit/>
          </a:bodyPr>
          <a:lstStyle/>
          <a:p>
            <a:pPr fontAlgn="base"/>
            <a:r>
              <a:rPr lang="en-GB" sz="2000" b="0" i="0" dirty="0">
                <a:effectLst/>
                <a:latin typeface="Arial" panose="020B0604020202020204" pitchFamily="34" charset="0"/>
                <a:cs typeface="Arial" panose="020B0604020202020204" pitchFamily="34" charset="0"/>
              </a:rPr>
              <a:t>When driving, particularly on motorways and at high speeds, ensure to leave a lengthy gap between you and the car in front. </a:t>
            </a:r>
          </a:p>
          <a:p>
            <a:pPr fontAlgn="base"/>
            <a:r>
              <a:rPr lang="en-GB" sz="2000" b="0" i="0" dirty="0">
                <a:effectLst/>
                <a:latin typeface="Arial" panose="020B0604020202020204" pitchFamily="34" charset="0"/>
                <a:cs typeface="Arial" panose="020B0604020202020204" pitchFamily="34" charset="0"/>
              </a:rPr>
              <a:t>This should be around two seconds (or two chevrons if they’re painted onto the road). </a:t>
            </a:r>
          </a:p>
          <a:p>
            <a:pPr fontAlgn="base"/>
            <a:r>
              <a:rPr lang="en-GB" sz="2000" b="0" i="0" dirty="0">
                <a:effectLst/>
                <a:latin typeface="Arial" panose="020B0604020202020204" pitchFamily="34" charset="0"/>
                <a:cs typeface="Arial" panose="020B0604020202020204" pitchFamily="34" charset="0"/>
              </a:rPr>
              <a:t>In wet or icy conditions, you’ll need to leave a longer distance.</a:t>
            </a:r>
          </a:p>
          <a:p>
            <a:pPr marL="0" indent="0">
              <a:buNone/>
            </a:pPr>
            <a:endParaRPr lang="en-GB" dirty="0"/>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043" y="5792506"/>
            <a:ext cx="12216063" cy="1064181"/>
          </a:xfrm>
          <a:prstGeom prst="rect">
            <a:avLst/>
          </a:prstGeom>
        </p:spPr>
      </p:pic>
      <p:pic>
        <p:nvPicPr>
          <p:cNvPr id="6" name="Picture 5">
            <a:extLst>
              <a:ext uri="{FF2B5EF4-FFF2-40B4-BE49-F238E27FC236}">
                <a16:creationId xmlns:a16="http://schemas.microsoft.com/office/drawing/2014/main" id="{E3C4B1F1-55B7-6FE2-BA87-CF27C1D19A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793819"/>
            <a:ext cx="12216063" cy="1064181"/>
          </a:xfrm>
          <a:prstGeom prst="rect">
            <a:avLst/>
          </a:prstGeom>
        </p:spPr>
      </p:pic>
      <p:pic>
        <p:nvPicPr>
          <p:cNvPr id="10" name="Picture 9">
            <a:extLst>
              <a:ext uri="{FF2B5EF4-FFF2-40B4-BE49-F238E27FC236}">
                <a16:creationId xmlns:a16="http://schemas.microsoft.com/office/drawing/2014/main" id="{E7C222DF-57F9-F379-FFF6-BACC679CBA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83012" y="618819"/>
            <a:ext cx="1833707" cy="1589947"/>
          </a:xfrm>
          <a:prstGeom prst="rect">
            <a:avLst/>
          </a:prstGeom>
        </p:spPr>
      </p:pic>
      <p:pic>
        <p:nvPicPr>
          <p:cNvPr id="11" name="Picture 10">
            <a:extLst>
              <a:ext uri="{FF2B5EF4-FFF2-40B4-BE49-F238E27FC236}">
                <a16:creationId xmlns:a16="http://schemas.microsoft.com/office/drawing/2014/main" id="{F4898007-884E-0DAF-025E-7E90D48EC2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83011" y="3296476"/>
            <a:ext cx="1833707" cy="1731011"/>
          </a:xfrm>
          <a:prstGeom prst="rect">
            <a:avLst/>
          </a:prstGeom>
        </p:spPr>
      </p:pic>
    </p:spTree>
    <p:extLst>
      <p:ext uri="{BB962C8B-B14F-4D97-AF65-F5344CB8AC3E}">
        <p14:creationId xmlns:p14="http://schemas.microsoft.com/office/powerpoint/2010/main" val="255912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8864-7BA6-42A5-3E00-FDAD6836AD79}"/>
              </a:ext>
            </a:extLst>
          </p:cNvPr>
          <p:cNvSpPr>
            <a:spLocks noGrp="1"/>
          </p:cNvSpPr>
          <p:nvPr>
            <p:ph type="title"/>
          </p:nvPr>
        </p:nvSpPr>
        <p:spPr>
          <a:xfrm>
            <a:off x="622852" y="287773"/>
            <a:ext cx="10730948" cy="931427"/>
          </a:xfrm>
        </p:spPr>
        <p:txBody>
          <a:bodyPr>
            <a:normAutofit/>
          </a:bodyPr>
          <a:lstStyle/>
          <a:p>
            <a:r>
              <a:rPr kumimoji="0" lang="en-GB" sz="2800" b="1"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rPr>
              <a:t>Road Safety </a:t>
            </a: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Distraction</a:t>
            </a:r>
            <a:br>
              <a:rPr kumimoji="0" lang="en-GB" sz="2800" b="1"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rPr>
            </a:br>
            <a:endParaRPr lang="en-GB" sz="2800" dirty="0">
              <a:solidFill>
                <a:schemeClr val="accent3">
                  <a:lumMod val="50000"/>
                </a:schemeClr>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216DE168-6BD3-C63C-6085-C50F000DAF20}"/>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 y="5805488"/>
            <a:ext cx="12192001" cy="1052512"/>
          </a:xfrm>
          <a:prstGeom prst="rect">
            <a:avLst/>
          </a:prstGeom>
        </p:spPr>
      </p:pic>
      <p:sp>
        <p:nvSpPr>
          <p:cNvPr id="6" name="TextBox 5">
            <a:extLst>
              <a:ext uri="{FF2B5EF4-FFF2-40B4-BE49-F238E27FC236}">
                <a16:creationId xmlns:a16="http://schemas.microsoft.com/office/drawing/2014/main" id="{9F4B75DD-D0F1-2903-5EA6-1A194CBED318}"/>
              </a:ext>
            </a:extLst>
          </p:cNvPr>
          <p:cNvSpPr txBox="1"/>
          <p:nvPr/>
        </p:nvSpPr>
        <p:spPr>
          <a:xfrm>
            <a:off x="609599" y="1457740"/>
            <a:ext cx="10972800" cy="3139321"/>
          </a:xfrm>
          <a:prstGeom prst="rect">
            <a:avLst/>
          </a:prstGeom>
          <a:noFill/>
        </p:spPr>
        <p:txBody>
          <a:bodyPr wrap="square">
            <a:spAutoFit/>
          </a:bodyPr>
          <a:lstStyle/>
          <a:p>
            <a:pPr marL="0" indent="0">
              <a:buNone/>
            </a:pPr>
            <a:r>
              <a:rPr lang="en-GB" b="1" dirty="0">
                <a:latin typeface="Arial" panose="020B0604020202020204" pitchFamily="34" charset="0"/>
                <a:ea typeface="+mj-ea"/>
                <a:cs typeface="Arial" panose="020B0604020202020204" pitchFamily="34" charset="0"/>
              </a:rPr>
              <a:t>D   </a:t>
            </a:r>
            <a:r>
              <a:rPr lang="en-GB" dirty="0">
                <a:latin typeface="Arial" panose="020B0604020202020204" pitchFamily="34" charset="0"/>
                <a:ea typeface="+mj-ea"/>
                <a:cs typeface="Arial" panose="020B0604020202020204" pitchFamily="34" charset="0"/>
              </a:rPr>
              <a:t>Distraction is a killer.</a:t>
            </a:r>
            <a:endParaRPr kumimoji="0" lang="en-GB" i="0"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a:p>
            <a:pPr marL="0" indent="0">
              <a:buNone/>
            </a:pPr>
            <a:r>
              <a:rPr lang="en-GB" b="1" dirty="0">
                <a:latin typeface="Arial" panose="020B0604020202020204" pitchFamily="34" charset="0"/>
                <a:ea typeface="+mj-ea"/>
                <a:cs typeface="Arial" panose="020B0604020202020204" pitchFamily="34" charset="0"/>
              </a:rPr>
              <a:t>I     </a:t>
            </a:r>
            <a:r>
              <a:rPr lang="en-GB" dirty="0">
                <a:latin typeface="Arial" panose="020B0604020202020204" pitchFamily="34" charset="0"/>
                <a:ea typeface="+mj-ea"/>
                <a:cs typeface="Arial" panose="020B0604020202020204" pitchFamily="34" charset="0"/>
              </a:rPr>
              <a:t>It’s your responsibility.</a:t>
            </a:r>
          </a:p>
          <a:p>
            <a:pPr marL="0" indent="0">
              <a:buNone/>
            </a:pPr>
            <a:r>
              <a:rPr kumimoji="0" lang="en-GB"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S   </a:t>
            </a:r>
            <a:r>
              <a:rPr kumimoji="0" lang="en-GB"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Stay Safe.</a:t>
            </a:r>
          </a:p>
          <a:p>
            <a:pPr marL="0" indent="0">
              <a:buNone/>
            </a:pPr>
            <a:r>
              <a:rPr lang="en-GB" b="1" dirty="0">
                <a:latin typeface="Arial" panose="020B0604020202020204" pitchFamily="34" charset="0"/>
                <a:ea typeface="+mj-ea"/>
                <a:cs typeface="Arial" panose="020B0604020202020204" pitchFamily="34" charset="0"/>
              </a:rPr>
              <a:t>T   </a:t>
            </a:r>
            <a:r>
              <a:rPr lang="en-GB" dirty="0">
                <a:latin typeface="Arial" panose="020B0604020202020204" pitchFamily="34" charset="0"/>
                <a:ea typeface="+mj-ea"/>
                <a:cs typeface="Arial" panose="020B0604020202020204" pitchFamily="34" charset="0"/>
              </a:rPr>
              <a:t>Take your time.</a:t>
            </a:r>
          </a:p>
          <a:p>
            <a:pPr marL="0" indent="0">
              <a:buNone/>
            </a:pPr>
            <a:r>
              <a:rPr kumimoji="0" lang="en-GB"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R   </a:t>
            </a:r>
            <a:r>
              <a:rPr kumimoji="0" lang="en-GB"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Ring before you start to drive not during. </a:t>
            </a:r>
          </a:p>
          <a:p>
            <a:pPr marL="0" indent="0">
              <a:buNone/>
            </a:pPr>
            <a:r>
              <a:rPr lang="en-GB" b="1" dirty="0">
                <a:latin typeface="Arial" panose="020B0604020202020204" pitchFamily="34" charset="0"/>
                <a:ea typeface="+mj-ea"/>
                <a:cs typeface="Arial" panose="020B0604020202020204" pitchFamily="34" charset="0"/>
              </a:rPr>
              <a:t>A   </a:t>
            </a:r>
            <a:r>
              <a:rPr lang="en-GB" dirty="0">
                <a:latin typeface="Arial" panose="020B0604020202020204" pitchFamily="34" charset="0"/>
                <a:ea typeface="+mj-ea"/>
                <a:cs typeface="Arial" panose="020B0604020202020204" pitchFamily="34" charset="0"/>
              </a:rPr>
              <a:t>Always, let a mate concentrate.</a:t>
            </a:r>
          </a:p>
          <a:p>
            <a:pPr marL="0" indent="0">
              <a:buNone/>
            </a:pPr>
            <a:r>
              <a:rPr kumimoji="0" lang="en-GB"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C   </a:t>
            </a:r>
            <a:r>
              <a:rPr kumimoji="0" lang="en-GB"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Could you live with your conscience? </a:t>
            </a:r>
          </a:p>
          <a:p>
            <a:pPr marL="0" indent="0">
              <a:buNone/>
            </a:pPr>
            <a:r>
              <a:rPr lang="en-GB" b="1" dirty="0">
                <a:latin typeface="Arial" panose="020B0604020202020204" pitchFamily="34" charset="0"/>
                <a:ea typeface="+mj-ea"/>
                <a:cs typeface="Arial" panose="020B0604020202020204" pitchFamily="34" charset="0"/>
              </a:rPr>
              <a:t>T   </a:t>
            </a:r>
            <a:r>
              <a:rPr lang="en-GB" dirty="0">
                <a:latin typeface="Arial" panose="020B0604020202020204" pitchFamily="34" charset="0"/>
                <a:ea typeface="+mj-ea"/>
                <a:cs typeface="Arial" panose="020B0604020202020204" pitchFamily="34" charset="0"/>
              </a:rPr>
              <a:t>Text then pop your phone in the glove box.</a:t>
            </a:r>
          </a:p>
          <a:p>
            <a:pPr marL="0" indent="0">
              <a:buNone/>
            </a:pPr>
            <a:r>
              <a:rPr kumimoji="0" lang="en-GB"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I    </a:t>
            </a:r>
            <a:r>
              <a:rPr kumimoji="0" lang="en-GB"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If your passengers are distracting you, pull over safely and stop the car.</a:t>
            </a:r>
          </a:p>
          <a:p>
            <a:pPr marL="0" indent="0">
              <a:buNone/>
            </a:pPr>
            <a:r>
              <a:rPr lang="en-GB" b="1" dirty="0">
                <a:latin typeface="Arial" panose="020B0604020202020204" pitchFamily="34" charset="0"/>
                <a:ea typeface="+mj-ea"/>
                <a:cs typeface="Arial" panose="020B0604020202020204" pitchFamily="34" charset="0"/>
              </a:rPr>
              <a:t>O   </a:t>
            </a:r>
            <a:r>
              <a:rPr lang="en-GB" dirty="0">
                <a:latin typeface="Arial" panose="020B0604020202020204" pitchFamily="34" charset="0"/>
                <a:ea typeface="+mj-ea"/>
                <a:cs typeface="Arial" panose="020B0604020202020204" pitchFamily="34" charset="0"/>
              </a:rPr>
              <a:t>Observe others using the roads inside and outside of the vehicle. </a:t>
            </a:r>
          </a:p>
          <a:p>
            <a:pPr marL="0" indent="0">
              <a:buNone/>
            </a:pPr>
            <a:r>
              <a:rPr kumimoji="0" lang="en-GB"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    </a:t>
            </a:r>
            <a:r>
              <a:rPr kumimoji="0" lang="en-GB"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Never drive when eating, drinking or reading.</a:t>
            </a:r>
          </a:p>
        </p:txBody>
      </p:sp>
    </p:spTree>
    <p:extLst>
      <p:ext uri="{BB962C8B-B14F-4D97-AF65-F5344CB8AC3E}">
        <p14:creationId xmlns:p14="http://schemas.microsoft.com/office/powerpoint/2010/main" val="328653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5F1C6-52B4-DF81-4008-7E085C856A0B}"/>
              </a:ext>
            </a:extLst>
          </p:cNvPr>
          <p:cNvSpPr>
            <a:spLocks noGrp="1"/>
          </p:cNvSpPr>
          <p:nvPr>
            <p:ph type="ctrTitle"/>
          </p:nvPr>
        </p:nvSpPr>
        <p:spPr/>
        <p:txBody>
          <a:bodyPr>
            <a:normAutofit/>
          </a:bodyPr>
          <a:lstStyle/>
          <a:p>
            <a:r>
              <a:rPr lang="en-GB" sz="4400" dirty="0">
                <a:latin typeface="Arial" panose="020B0604020202020204" pitchFamily="34" charset="0"/>
                <a:cs typeface="Arial" panose="020B0604020202020204" pitchFamily="34" charset="0"/>
              </a:rPr>
              <a:t>Thankyou</a:t>
            </a:r>
            <a:br>
              <a:rPr lang="en-GB" sz="4400"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Any Questions?</a:t>
            </a:r>
          </a:p>
        </p:txBody>
      </p:sp>
      <p:sp>
        <p:nvSpPr>
          <p:cNvPr id="4" name="Title 1">
            <a:extLst>
              <a:ext uri="{FF2B5EF4-FFF2-40B4-BE49-F238E27FC236}">
                <a16:creationId xmlns:a16="http://schemas.microsoft.com/office/drawing/2014/main" id="{EC7218E0-AB06-8096-A8D6-3D520D7928DC}"/>
              </a:ext>
            </a:extLst>
          </p:cNvPr>
          <p:cNvSpPr txBox="1">
            <a:spLocks/>
          </p:cNvSpPr>
          <p:nvPr/>
        </p:nvSpPr>
        <p:spPr>
          <a:xfrm>
            <a:off x="622852" y="287773"/>
            <a:ext cx="10730948" cy="9314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85000"/>
                    <a:lumOff val="15000"/>
                  </a:schemeClr>
                </a:solidFill>
                <a:latin typeface="+mj-lt"/>
                <a:ea typeface="+mj-ea"/>
                <a:cs typeface="+mj-cs"/>
              </a:defRPr>
            </a:lvl1pPr>
          </a:lstStyle>
          <a:p>
            <a:pPr algn="l"/>
            <a:r>
              <a:rPr lang="en-GB" sz="2800" b="1" dirty="0">
                <a:solidFill>
                  <a:schemeClr val="bg2">
                    <a:lumMod val="10000"/>
                  </a:schemeClr>
                </a:solidFill>
                <a:latin typeface="+mn-lt"/>
                <a:cs typeface="Arial" panose="020B0604020202020204" pitchFamily="34" charset="0"/>
              </a:rPr>
              <a:t>Road Safety</a:t>
            </a:r>
            <a:br>
              <a:rPr lang="en-GB" sz="2800" b="1" dirty="0">
                <a:solidFill>
                  <a:schemeClr val="bg2">
                    <a:lumMod val="10000"/>
                  </a:schemeClr>
                </a:solidFill>
                <a:latin typeface="+mn-lt"/>
                <a:cs typeface="Arial" panose="020B0604020202020204" pitchFamily="34" charset="0"/>
              </a:rPr>
            </a:br>
            <a:r>
              <a:rPr lang="en-GB" sz="2800" b="1" dirty="0">
                <a:solidFill>
                  <a:schemeClr val="accent3">
                    <a:lumMod val="50000"/>
                  </a:schemeClr>
                </a:solidFill>
                <a:latin typeface="+mn-lt"/>
                <a:cs typeface="Arial" panose="020B0604020202020204" pitchFamily="34" charset="0"/>
              </a:rPr>
              <a:t>Distraction</a:t>
            </a:r>
            <a:endParaRPr lang="en-GB" sz="2800" dirty="0">
              <a:solidFill>
                <a:schemeClr val="accent3">
                  <a:lumMod val="50000"/>
                </a:schemeClr>
              </a:solidFill>
              <a:latin typeface="+mn-lt"/>
            </a:endParaRPr>
          </a:p>
        </p:txBody>
      </p:sp>
    </p:spTree>
    <p:extLst>
      <p:ext uri="{BB962C8B-B14F-4D97-AF65-F5344CB8AC3E}">
        <p14:creationId xmlns:p14="http://schemas.microsoft.com/office/powerpoint/2010/main" val="721375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oad Safety Distraction Slide">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a:xfrm>
            <a:off x="487217" y="181552"/>
            <a:ext cx="5008147" cy="1195820"/>
          </a:xfrm>
        </p:spPr>
        <p:txBody>
          <a:bodyPr>
            <a:normAutofit fontScale="90000"/>
          </a:bodyPr>
          <a:lstStyle/>
          <a:p>
            <a: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Road Safety Distraction</a:t>
            </a:r>
            <a:br>
              <a:rPr kumimoji="0" lang="en-GB" sz="2800" b="1" i="0" u="none" strike="noStrike" kern="1200" cap="none" spc="0" normalizeH="0" baseline="0" noProof="0" dirty="0">
                <a:ln>
                  <a:noFill/>
                </a:ln>
                <a:effectLst/>
                <a:uLnTx/>
                <a:uFillTx/>
                <a:latin typeface="+mn-lt"/>
                <a:ea typeface="+mj-ea"/>
                <a:cs typeface="Arial" panose="020B0604020202020204" pitchFamily="34" charset="0"/>
              </a:rPr>
            </a:br>
            <a:br>
              <a:rPr kumimoji="0" lang="en-GB" sz="2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endParaRPr lang="en-GB" sz="2800" dirty="0">
              <a:solidFill>
                <a:schemeClr val="tx1">
                  <a:lumMod val="75000"/>
                  <a:lumOff val="25000"/>
                </a:schemeClr>
              </a:solidFill>
              <a:latin typeface="+mn-lt"/>
            </a:endParaRPr>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a:xfrm>
            <a:off x="341244" y="847587"/>
            <a:ext cx="6636331" cy="4809981"/>
          </a:xfrm>
        </p:spPr>
        <p:txBody>
          <a:bodyPr>
            <a:normAutofit lnSpcReduction="10000"/>
          </a:bodyPr>
          <a:lstStyle/>
          <a:p>
            <a:r>
              <a:rPr lang="en-GB" sz="2400" b="1" u="sng" dirty="0">
                <a:latin typeface="Arial" panose="020B0604020202020204" pitchFamily="34" charset="0"/>
                <a:cs typeface="Arial" panose="020B0604020202020204" pitchFamily="34" charset="0"/>
              </a:rPr>
              <a:t>Young males </a:t>
            </a:r>
            <a:r>
              <a:rPr lang="en-GB" sz="2400" dirty="0">
                <a:latin typeface="Arial" panose="020B0604020202020204" pitchFamily="34" charset="0"/>
                <a:cs typeface="Arial" panose="020B0604020202020204" pitchFamily="34" charset="0"/>
              </a:rPr>
              <a:t>aged 17-24 are four times more likely to be killed or seriously injured compared with car drivers aged 25 or over. </a:t>
            </a:r>
          </a:p>
          <a:p>
            <a:r>
              <a:rPr lang="en-GB" sz="2400" dirty="0">
                <a:latin typeface="Arial" panose="020B0604020202020204" pitchFamily="34" charset="0"/>
                <a:cs typeface="Arial" panose="020B0604020202020204" pitchFamily="34" charset="0"/>
              </a:rPr>
              <a:t>Young male drivers are more likely to crash with passengers in the car.</a:t>
            </a:r>
          </a:p>
          <a:p>
            <a:r>
              <a:rPr lang="en-GB" sz="2400" dirty="0">
                <a:latin typeface="Arial" panose="020B0604020202020204" pitchFamily="34" charset="0"/>
                <a:cs typeface="Arial" panose="020B0604020202020204" pitchFamily="34" charset="0"/>
              </a:rPr>
              <a:t>The ‘</a:t>
            </a:r>
            <a:r>
              <a:rPr lang="en-GB" sz="2400" b="1" dirty="0">
                <a:latin typeface="Arial" panose="020B0604020202020204" pitchFamily="34" charset="0"/>
                <a:cs typeface="Arial" panose="020B0604020202020204" pitchFamily="34" charset="0"/>
              </a:rPr>
              <a:t>Party Car Campaign’, </a:t>
            </a:r>
            <a:r>
              <a:rPr lang="en-GB" sz="2000" b="1" dirty="0">
                <a:latin typeface="Arial" panose="020B0604020202020204" pitchFamily="34" charset="0"/>
                <a:cs typeface="Arial" panose="020B0604020202020204" pitchFamily="34" charset="0"/>
              </a:rPr>
              <a:t>(THINK! – Road safety</a:t>
            </a:r>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aimed at tackling driving distractions among this high-risk group.</a:t>
            </a:r>
          </a:p>
          <a:p>
            <a:r>
              <a:rPr lang="en-GB" sz="2400" dirty="0">
                <a:latin typeface="Arial" panose="020B0604020202020204" pitchFamily="34" charset="0"/>
                <a:cs typeface="Arial" panose="020B0604020202020204" pitchFamily="34" charset="0"/>
              </a:rPr>
              <a:t>The campaign encourages passengers to ‘</a:t>
            </a:r>
            <a:r>
              <a:rPr lang="en-GB" sz="2400" b="1" i="1" dirty="0">
                <a:latin typeface="Arial" panose="020B0604020202020204" pitchFamily="34" charset="0"/>
                <a:cs typeface="Arial" panose="020B0604020202020204" pitchFamily="34" charset="0"/>
              </a:rPr>
              <a:t>let a mate concentrate’.</a:t>
            </a:r>
          </a:p>
          <a:p>
            <a:r>
              <a:rPr lang="en-GB" sz="2400" dirty="0">
                <a:latin typeface="Arial" panose="020B0604020202020204" pitchFamily="34" charset="0"/>
                <a:cs typeface="Arial" panose="020B0604020202020204" pitchFamily="34" charset="0"/>
              </a:rPr>
              <a:t>The films show how certain behaviours which may seem minor, can be distracting to the driver.</a:t>
            </a:r>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032" y="5793819"/>
            <a:ext cx="12216063" cy="1064181"/>
          </a:xfrm>
          <a:prstGeom prst="rect">
            <a:avLst/>
          </a:prstGeom>
        </p:spPr>
      </p:pic>
      <p:pic>
        <p:nvPicPr>
          <p:cNvPr id="6" name="Picture 5" descr="Young people talking sharing information using the mobile phones about their vehicles that have crashed ">
            <a:extLst>
              <a:ext uri="{FF2B5EF4-FFF2-40B4-BE49-F238E27FC236}">
                <a16:creationId xmlns:a16="http://schemas.microsoft.com/office/drawing/2014/main" id="{A9965149-21D5-AF81-9DA8-B671215E6B4C}"/>
              </a:ext>
            </a:extLst>
          </p:cNvPr>
          <p:cNvPicPr>
            <a:picLocks noChangeAspect="1"/>
          </p:cNvPicPr>
          <p:nvPr/>
        </p:nvPicPr>
        <p:blipFill>
          <a:blip r:embed="rId3"/>
          <a:stretch>
            <a:fillRect/>
          </a:stretch>
        </p:blipFill>
        <p:spPr>
          <a:xfrm>
            <a:off x="7230081" y="1643702"/>
            <a:ext cx="4727207" cy="2991775"/>
          </a:xfrm>
          <a:prstGeom prst="rect">
            <a:avLst/>
          </a:prstGeom>
        </p:spPr>
      </p:pic>
    </p:spTree>
    <p:extLst>
      <p:ext uri="{BB962C8B-B14F-4D97-AF65-F5344CB8AC3E}">
        <p14:creationId xmlns:p14="http://schemas.microsoft.com/office/powerpoint/2010/main" val="540969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Video">
            <a:extLst>
              <a:ext uri="{FF2B5EF4-FFF2-40B4-BE49-F238E27FC236}">
                <a16:creationId xmlns:a16="http://schemas.microsoft.com/office/drawing/2014/main" id="{6C16624A-1D39-6DB0-0758-046C944BE336}"/>
              </a:ext>
            </a:extLst>
          </p:cNvPr>
          <p:cNvSpPr>
            <a:spLocks noGrp="1"/>
          </p:cNvSpPr>
          <p:nvPr>
            <p:ph type="title"/>
          </p:nvPr>
        </p:nvSpPr>
        <p:spPr/>
        <p:txBody>
          <a:bodyPr>
            <a:normAutofit fontScale="90000"/>
          </a:bodyPr>
          <a:lstStyle/>
          <a:p>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r>
              <a:rPr kumimoji="0" lang="en-GB" sz="3100" b="1"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rPr>
              <a:t>Our Party Car - Distraction </a:t>
            </a:r>
            <a:br>
              <a:rPr kumimoji="0" lang="en-GB" sz="3100" b="1" i="0" u="none" strike="noStrike" kern="1200" cap="none" spc="0" normalizeH="0" baseline="0" noProof="0" dirty="0">
                <a:ln>
                  <a:noFill/>
                </a:ln>
                <a:solidFill>
                  <a:schemeClr val="bg2">
                    <a:lumMod val="10000"/>
                  </a:schemeClr>
                </a:solidFill>
                <a:effectLst/>
                <a:uLnTx/>
                <a:uFillTx/>
                <a:latin typeface="+mn-lt"/>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endParaRPr lang="en-GB" dirty="0"/>
          </a:p>
        </p:txBody>
      </p:sp>
      <p:pic>
        <p:nvPicPr>
          <p:cNvPr id="7" name="Online Media 6" title="Party Car: Deckheads">
            <a:hlinkClick r:id="" action="ppaction://media"/>
            <a:extLst>
              <a:ext uri="{FF2B5EF4-FFF2-40B4-BE49-F238E27FC236}">
                <a16:creationId xmlns:a16="http://schemas.microsoft.com/office/drawing/2014/main" id="{EB0006F2-C70B-672B-C3BC-83538BF4554F}"/>
              </a:ext>
            </a:extLst>
          </p:cNvPr>
          <p:cNvPicPr>
            <a:picLocks noGrp="1" noRot="1" noChangeAspect="1"/>
          </p:cNvPicPr>
          <p:nvPr>
            <p:ph idx="1"/>
            <a:videoFile r:link="rId1"/>
          </p:nvPr>
        </p:nvPicPr>
        <p:blipFill>
          <a:blip r:embed="rId4"/>
          <a:stretch>
            <a:fillRect/>
          </a:stretch>
        </p:blipFill>
        <p:spPr>
          <a:xfrm>
            <a:off x="2457975" y="1614610"/>
            <a:ext cx="6425967" cy="5032375"/>
          </a:xfrm>
          <a:prstGeom prst="rect">
            <a:avLst/>
          </a:prstGeom>
        </p:spPr>
      </p:pic>
    </p:spTree>
    <p:extLst>
      <p:ext uri="{BB962C8B-B14F-4D97-AF65-F5344CB8AC3E}">
        <p14:creationId xmlns:p14="http://schemas.microsoft.com/office/powerpoint/2010/main" val="36381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a:xfrm>
            <a:off x="275038" y="125028"/>
            <a:ext cx="10515600" cy="1325563"/>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r>
              <a:rPr kumimoji="0" lang="en-GB" sz="3100" b="1" i="0" strike="noStrike" kern="1200" cap="none" spc="0" normalizeH="0" baseline="0" noProof="0" dirty="0">
                <a:ln>
                  <a:noFill/>
                </a:ln>
                <a:effectLst/>
                <a:uLnTx/>
                <a:uFillTx/>
                <a:latin typeface="+mn-lt"/>
                <a:ea typeface="+mn-ea"/>
                <a:cs typeface="+mn-cs"/>
              </a:rPr>
              <a:t>Different types of driving distractions</a:t>
            </a:r>
            <a:br>
              <a:rPr kumimoji="0" lang="en-GB" sz="2700" b="0" i="0" u="none" strike="noStrike" kern="1200" cap="none" spc="0" normalizeH="0" baseline="0" noProof="0" dirty="0">
                <a:ln>
                  <a:noFill/>
                </a:ln>
                <a:effectLst/>
                <a:uLnTx/>
                <a:uFillTx/>
                <a:latin typeface="Calibri" panose="020F0502020204030204"/>
                <a:ea typeface="+mn-ea"/>
                <a:cs typeface="+mn-cs"/>
              </a:rPr>
            </a:br>
            <a:br>
              <a:rPr kumimoji="0" lang="en-GB" sz="27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endParaRPr lang="en-GB" sz="2700" dirty="0"/>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1"/>
              </a:ext>
            </a:extLst>
          </p:cNvPr>
          <p:cNvSpPr>
            <a:spLocks noGrp="1"/>
          </p:cNvSpPr>
          <p:nvPr>
            <p:ph idx="1"/>
          </p:nvPr>
        </p:nvSpPr>
        <p:spPr>
          <a:xfrm>
            <a:off x="-1" y="1825625"/>
            <a:ext cx="12144375" cy="3966881"/>
          </a:xfrm>
        </p:spPr>
        <p:txBody>
          <a:bodyPr>
            <a:normAutofit/>
          </a:bodyPr>
          <a:lstStyle/>
          <a:p>
            <a:endParaRPr lang="en-GB" sz="2400" b="1" i="1" dirty="0"/>
          </a:p>
          <a:p>
            <a:endParaRPr lang="en-GB" sz="2400" b="1" i="1" dirty="0"/>
          </a:p>
          <a:p>
            <a:endParaRPr lang="en-GB" sz="2400" b="1" i="1" dirty="0"/>
          </a:p>
          <a:p>
            <a:pPr marL="0" indent="0">
              <a:buNone/>
            </a:pPr>
            <a:endParaRPr lang="en-GB" sz="2400" b="1" i="1" dirty="0"/>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043" y="5792506"/>
            <a:ext cx="12216063" cy="1064181"/>
          </a:xfrm>
          <a:prstGeom prst="rect">
            <a:avLst/>
          </a:prstGeom>
        </p:spPr>
      </p:pic>
      <p:pic>
        <p:nvPicPr>
          <p:cNvPr id="7" name="Picture 6">
            <a:extLst>
              <a:ext uri="{FF2B5EF4-FFF2-40B4-BE49-F238E27FC236}">
                <a16:creationId xmlns:a16="http://schemas.microsoft.com/office/drawing/2014/main" id="{D1D208F3-448C-3589-03DD-3AED2115DC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1106" y="1964006"/>
            <a:ext cx="1795561" cy="1966807"/>
          </a:xfrm>
          <a:prstGeom prst="rect">
            <a:avLst/>
          </a:prstGeom>
        </p:spPr>
      </p:pic>
      <p:pic>
        <p:nvPicPr>
          <p:cNvPr id="9" name="Picture 8">
            <a:extLst>
              <a:ext uri="{FF2B5EF4-FFF2-40B4-BE49-F238E27FC236}">
                <a16:creationId xmlns:a16="http://schemas.microsoft.com/office/drawing/2014/main" id="{025F4497-F60B-A90E-751E-0B63E935B5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01823" y="1964006"/>
            <a:ext cx="1862031" cy="1951488"/>
          </a:xfrm>
          <a:prstGeom prst="rect">
            <a:avLst/>
          </a:prstGeom>
        </p:spPr>
      </p:pic>
      <p:pic>
        <p:nvPicPr>
          <p:cNvPr id="15" name="Picture 14">
            <a:extLst>
              <a:ext uri="{FF2B5EF4-FFF2-40B4-BE49-F238E27FC236}">
                <a16:creationId xmlns:a16="http://schemas.microsoft.com/office/drawing/2014/main" id="{E4D12E20-DCAF-C9F9-F54C-F413329AC0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39595" y="1964006"/>
            <a:ext cx="1862031" cy="1913205"/>
          </a:xfrm>
          <a:prstGeom prst="rect">
            <a:avLst/>
          </a:prstGeom>
        </p:spPr>
      </p:pic>
      <p:sp>
        <p:nvSpPr>
          <p:cNvPr id="17" name="TextBox 16">
            <a:extLst>
              <a:ext uri="{FF2B5EF4-FFF2-40B4-BE49-F238E27FC236}">
                <a16:creationId xmlns:a16="http://schemas.microsoft.com/office/drawing/2014/main" id="{DBD810DE-3DB8-6DDC-09F8-CCF2E5C34843}"/>
              </a:ext>
              <a:ext uri="{C183D7F6-B498-43B3-948B-1728B52AA6E4}">
                <adec:decorative xmlns:adec="http://schemas.microsoft.com/office/drawing/2017/decorative" val="0"/>
              </a:ext>
            </a:extLst>
          </p:cNvPr>
          <p:cNvSpPr txBox="1"/>
          <p:nvPr/>
        </p:nvSpPr>
        <p:spPr>
          <a:xfrm>
            <a:off x="267971" y="3578087"/>
            <a:ext cx="3472304" cy="1754326"/>
          </a:xfrm>
          <a:prstGeom prst="rect">
            <a:avLst/>
          </a:prstGeom>
          <a:noFill/>
        </p:spPr>
        <p:txBody>
          <a:bodyPr wrap="square">
            <a:spAutoFit/>
          </a:bodyPr>
          <a:lstStyle/>
          <a:p>
            <a:endParaRPr lang="en-GB" b="0" i="0" dirty="0">
              <a:solidFill>
                <a:srgbClr val="535353"/>
              </a:solidFill>
              <a:effectLst/>
              <a:latin typeface="Open Sans" panose="020B0606030504020204" pitchFamily="34" charset="0"/>
            </a:endParaRPr>
          </a:p>
          <a:p>
            <a:endParaRPr lang="en-GB" dirty="0">
              <a:solidFill>
                <a:srgbClr val="535353"/>
              </a:solidFill>
              <a:latin typeface="Open Sans" panose="020B0606030504020204" pitchFamily="34" charset="0"/>
            </a:endParaRPr>
          </a:p>
          <a:p>
            <a:endParaRPr lang="en-GB" b="0" i="0" dirty="0">
              <a:solidFill>
                <a:srgbClr val="535353"/>
              </a:solidFill>
              <a:effectLst/>
              <a:latin typeface="Open Sans" panose="020B0606030504020204" pitchFamily="34" charset="0"/>
            </a:endParaRPr>
          </a:p>
          <a:p>
            <a:r>
              <a:rPr lang="en-GB" b="1" i="0" dirty="0">
                <a:effectLst/>
                <a:latin typeface="Open Sans" panose="020B0606030504020204" pitchFamily="34" charset="0"/>
              </a:rPr>
              <a:t>These distractions will lead to the </a:t>
            </a:r>
            <a:r>
              <a:rPr lang="en-GB" b="1" i="0" dirty="0">
                <a:effectLst/>
                <a:latin typeface="Arial" panose="020B0604020202020204" pitchFamily="34" charset="0"/>
                <a:cs typeface="Arial" panose="020B0604020202020204" pitchFamily="34" charset="0"/>
              </a:rPr>
              <a:t>driver’s</a:t>
            </a:r>
            <a:r>
              <a:rPr lang="en-GB" b="1" i="0" dirty="0">
                <a:effectLst/>
                <a:latin typeface="Open Sans" panose="020B0606030504020204" pitchFamily="34" charset="0"/>
              </a:rPr>
              <a:t> eyes being taken away from the road.</a:t>
            </a:r>
            <a:endParaRPr lang="en-GB" b="1" dirty="0"/>
          </a:p>
        </p:txBody>
      </p:sp>
      <p:sp>
        <p:nvSpPr>
          <p:cNvPr id="19" name="TextBox 18">
            <a:extLst>
              <a:ext uri="{FF2B5EF4-FFF2-40B4-BE49-F238E27FC236}">
                <a16:creationId xmlns:a16="http://schemas.microsoft.com/office/drawing/2014/main" id="{B973A10D-7ED3-1C2E-AA78-4B071F74263F}"/>
              </a:ext>
              <a:ext uri="{C183D7F6-B498-43B3-948B-1728B52AA6E4}">
                <adec:decorative xmlns:adec="http://schemas.microsoft.com/office/drawing/2017/decorative" val="0"/>
              </a:ext>
            </a:extLst>
          </p:cNvPr>
          <p:cNvSpPr txBox="1"/>
          <p:nvPr/>
        </p:nvSpPr>
        <p:spPr>
          <a:xfrm>
            <a:off x="4108175" y="3109148"/>
            <a:ext cx="3816625" cy="2308324"/>
          </a:xfrm>
          <a:prstGeom prst="rect">
            <a:avLst/>
          </a:prstGeom>
          <a:noFill/>
        </p:spPr>
        <p:txBody>
          <a:bodyPr wrap="square">
            <a:spAutoFit/>
          </a:bodyPr>
          <a:lstStyle/>
          <a:p>
            <a:endParaRPr lang="en-GB" b="0" i="0" dirty="0">
              <a:solidFill>
                <a:srgbClr val="535353"/>
              </a:solidFill>
              <a:effectLst/>
              <a:latin typeface="Open Sans" panose="020B0606030504020204" pitchFamily="34" charset="0"/>
            </a:endParaRPr>
          </a:p>
          <a:p>
            <a:endParaRPr lang="en-GB" dirty="0">
              <a:solidFill>
                <a:srgbClr val="535353"/>
              </a:solidFill>
              <a:latin typeface="Arial" panose="020B0604020202020204" pitchFamily="34" charset="0"/>
              <a:cs typeface="Arial" panose="020B0604020202020204" pitchFamily="34" charset="0"/>
            </a:endParaRPr>
          </a:p>
          <a:p>
            <a:endParaRPr lang="en-GB" b="0" i="0" dirty="0">
              <a:solidFill>
                <a:srgbClr val="535353"/>
              </a:solidFill>
              <a:effectLst/>
              <a:latin typeface="Arial" panose="020B0604020202020204" pitchFamily="34" charset="0"/>
              <a:cs typeface="Arial" panose="020B0604020202020204" pitchFamily="34" charset="0"/>
            </a:endParaRPr>
          </a:p>
          <a:p>
            <a:endParaRPr lang="en-GB" dirty="0">
              <a:solidFill>
                <a:srgbClr val="535353"/>
              </a:solidFill>
              <a:latin typeface="Arial" panose="020B0604020202020204" pitchFamily="34" charset="0"/>
              <a:cs typeface="Arial" panose="020B0604020202020204" pitchFamily="34" charset="0"/>
            </a:endParaRPr>
          </a:p>
          <a:p>
            <a:endParaRPr lang="en-GB" b="0" i="0" dirty="0">
              <a:solidFill>
                <a:srgbClr val="535353"/>
              </a:solidFill>
              <a:effectLst/>
              <a:latin typeface="Arial" panose="020B0604020202020204" pitchFamily="34" charset="0"/>
              <a:cs typeface="Arial" panose="020B0604020202020204" pitchFamily="34" charset="0"/>
            </a:endParaRPr>
          </a:p>
          <a:p>
            <a:r>
              <a:rPr lang="en-GB" b="1" i="0" dirty="0">
                <a:effectLst/>
                <a:latin typeface="Arial" panose="020B0604020202020204" pitchFamily="34" charset="0"/>
                <a:cs typeface="Arial" panose="020B0604020202020204" pitchFamily="34" charset="0"/>
              </a:rPr>
              <a:t>Manual distractions cause the driver to take one or both hands from the wheel.</a:t>
            </a:r>
            <a:endParaRPr lang="en-GB"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CA5D938-C1D6-E31F-C7AD-DEC6FF9F77B5}"/>
              </a:ext>
              <a:ext uri="{C183D7F6-B498-43B3-948B-1728B52AA6E4}">
                <adec:decorative xmlns:adec="http://schemas.microsoft.com/office/drawing/2017/decorative" val="0"/>
              </a:ext>
            </a:extLst>
          </p:cNvPr>
          <p:cNvSpPr txBox="1"/>
          <p:nvPr/>
        </p:nvSpPr>
        <p:spPr>
          <a:xfrm>
            <a:off x="8083826" y="3109148"/>
            <a:ext cx="3617844" cy="2308324"/>
          </a:xfrm>
          <a:prstGeom prst="rect">
            <a:avLst/>
          </a:prstGeom>
          <a:noFill/>
        </p:spPr>
        <p:txBody>
          <a:bodyPr wrap="square">
            <a:spAutoFit/>
          </a:bodyPr>
          <a:lstStyle/>
          <a:p>
            <a:endParaRPr lang="en-GB" b="0" i="0" dirty="0">
              <a:solidFill>
                <a:srgbClr val="535353"/>
              </a:solidFill>
              <a:effectLst/>
              <a:latin typeface="Open Sans" panose="020B0606030504020204" pitchFamily="34" charset="0"/>
            </a:endParaRPr>
          </a:p>
          <a:p>
            <a:endParaRPr lang="en-GB" dirty="0">
              <a:solidFill>
                <a:srgbClr val="535353"/>
              </a:solidFill>
              <a:latin typeface="Open Sans" panose="020B0606030504020204" pitchFamily="34" charset="0"/>
            </a:endParaRPr>
          </a:p>
          <a:p>
            <a:endParaRPr lang="en-GB" b="0" i="0" dirty="0">
              <a:solidFill>
                <a:srgbClr val="535353"/>
              </a:solidFill>
              <a:effectLst/>
              <a:latin typeface="Open Sans" panose="020B0606030504020204" pitchFamily="34" charset="0"/>
            </a:endParaRPr>
          </a:p>
          <a:p>
            <a:endParaRPr lang="en-GB" dirty="0">
              <a:solidFill>
                <a:srgbClr val="535353"/>
              </a:solidFill>
              <a:latin typeface="Open Sans" panose="020B0606030504020204" pitchFamily="34" charset="0"/>
            </a:endParaRPr>
          </a:p>
          <a:p>
            <a:endParaRPr lang="en-GB" b="0" i="0" dirty="0">
              <a:solidFill>
                <a:srgbClr val="535353"/>
              </a:solidFill>
              <a:effectLst/>
              <a:latin typeface="Open Sans" panose="020B0606030504020204" pitchFamily="34" charset="0"/>
            </a:endParaRPr>
          </a:p>
          <a:p>
            <a:r>
              <a:rPr lang="en-GB" b="1" i="0" dirty="0">
                <a:effectLst/>
                <a:latin typeface="Arial" panose="020B0604020202020204" pitchFamily="34" charset="0"/>
                <a:cs typeface="Arial" panose="020B0604020202020204" pitchFamily="34" charset="0"/>
              </a:rPr>
              <a:t>Similar to visual, but will lead to the driver’s attention being drawn away</a:t>
            </a:r>
            <a:r>
              <a:rPr lang="en-GB" b="1" i="0" dirty="0">
                <a:effectLst/>
                <a:latin typeface="Open Sans" panose="020B0606030504020204" pitchFamily="34" charset="0"/>
              </a:rPr>
              <a:t>.</a:t>
            </a:r>
            <a:endParaRPr lang="en-GB" b="1" dirty="0"/>
          </a:p>
        </p:txBody>
      </p:sp>
    </p:spTree>
    <p:extLst>
      <p:ext uri="{BB962C8B-B14F-4D97-AF65-F5344CB8AC3E}">
        <p14:creationId xmlns:p14="http://schemas.microsoft.com/office/powerpoint/2010/main" val="1656531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r>
              <a:rPr kumimoji="0" lang="en-GB" sz="3100" b="1" u="none" strike="noStrike" kern="1200" cap="none" spc="0" normalizeH="0" baseline="0" noProof="0" dirty="0">
                <a:ln>
                  <a:noFill/>
                </a:ln>
                <a:effectLst/>
                <a:uLnTx/>
                <a:uFillTx/>
                <a:latin typeface="Arial" panose="020B0604020202020204" pitchFamily="34" charset="0"/>
                <a:cs typeface="Arial" panose="020B0604020202020204" pitchFamily="34" charset="0"/>
              </a:rPr>
              <a:t>Distraction</a:t>
            </a:r>
            <a:br>
              <a:rPr kumimoji="0" lang="en-GB"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br>
              <a:rPr kumimoji="0" lang="en-GB" sz="2700" b="1" i="0" u="none" strike="noStrike" kern="1200" cap="none" spc="0" normalizeH="0" baseline="0" noProof="0" dirty="0">
                <a:ln>
                  <a:noFill/>
                </a:ln>
                <a:solidFill>
                  <a:schemeClr val="bg2">
                    <a:lumMod val="10000"/>
                  </a:schemeClr>
                </a:solidFill>
                <a:effectLst/>
                <a:uLnTx/>
                <a:uFillTx/>
                <a:latin typeface="+mn-lt"/>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p:txBody>
          <a:bodyPr>
            <a:normAutofit/>
          </a:bodyPr>
          <a:lstStyle/>
          <a:p>
            <a:pPr marL="0" indent="0">
              <a:buNone/>
            </a:pPr>
            <a:endParaRPr lang="en-GB" sz="2400" dirty="0"/>
          </a:p>
          <a:p>
            <a:pPr marL="0" indent="0">
              <a:buNone/>
            </a:pPr>
            <a:r>
              <a:rPr lang="en-GB" sz="2400" b="1" dirty="0">
                <a:latin typeface="Arial" panose="020B0604020202020204" pitchFamily="34" charset="0"/>
                <a:cs typeface="Arial" panose="020B0604020202020204" pitchFamily="34" charset="0"/>
              </a:rPr>
              <a:t>There are </a:t>
            </a:r>
            <a:r>
              <a:rPr lang="en-GB" sz="2400" b="1" dirty="0">
                <a:solidFill>
                  <a:schemeClr val="bg2">
                    <a:lumMod val="10000"/>
                  </a:schemeClr>
                </a:solidFill>
                <a:latin typeface="Arial" panose="020B0604020202020204" pitchFamily="34" charset="0"/>
                <a:cs typeface="Arial" panose="020B0604020202020204" pitchFamily="34" charset="0"/>
              </a:rPr>
              <a:t>s</a:t>
            </a:r>
            <a:r>
              <a:rPr lang="en-GB" sz="2400" b="1" dirty="0">
                <a:effectLst/>
                <a:latin typeface="Arial" panose="020B0604020202020204" pitchFamily="34" charset="0"/>
                <a:ea typeface="Times New Roman" panose="02020603050405020304" pitchFamily="18" charset="0"/>
                <a:cs typeface="Arial" panose="020B0604020202020204" pitchFamily="34" charset="0"/>
              </a:rPr>
              <a:t>imple things you can do to make sure there’s nothing to distract you whilst driving. </a:t>
            </a:r>
            <a:br>
              <a:rPr lang="en-GB" sz="2400" b="1" dirty="0">
                <a:effectLst/>
                <a:latin typeface="Arial" panose="020B0604020202020204" pitchFamily="34" charset="0"/>
                <a:ea typeface="Times New Roman" panose="02020603050405020304" pitchFamily="18" charset="0"/>
                <a:cs typeface="Arial" panose="020B0604020202020204" pitchFamily="34" charset="0"/>
              </a:rPr>
            </a:br>
            <a:br>
              <a:rPr lang="en-GB" sz="2400" b="1" i="1" u="sng" dirty="0">
                <a:effectLst/>
                <a:latin typeface="Arial" panose="020B0604020202020204" pitchFamily="34" charset="0"/>
                <a:ea typeface="Times New Roman" panose="02020603050405020304" pitchFamily="18" charset="0"/>
                <a:cs typeface="Arial" panose="020B0604020202020204" pitchFamily="34" charset="0"/>
              </a:rPr>
            </a:br>
            <a:r>
              <a:rPr lang="en-GB" sz="2400" dirty="0">
                <a:latin typeface="Arial" panose="020B0604020202020204" pitchFamily="34" charset="0"/>
                <a:cs typeface="Arial" panose="020B0604020202020204" pitchFamily="34" charset="0"/>
              </a:rPr>
              <a:t>Prepare yourself and your car before starting your journey.</a:t>
            </a:r>
          </a:p>
          <a:p>
            <a:r>
              <a:rPr lang="en-GB" sz="2400" dirty="0">
                <a:latin typeface="Arial" panose="020B0604020202020204" pitchFamily="34" charset="0"/>
                <a:cs typeface="Arial" panose="020B0604020202020204" pitchFamily="34" charset="0"/>
              </a:rPr>
              <a:t>Clear out clutter</a:t>
            </a:r>
          </a:p>
          <a:p>
            <a:r>
              <a:rPr lang="en-GB" sz="2400" dirty="0">
                <a:latin typeface="Arial" panose="020B0604020202020204" pitchFamily="34" charset="0"/>
                <a:cs typeface="Arial" panose="020B0604020202020204" pitchFamily="34" charset="0"/>
              </a:rPr>
              <a:t>Fully charge your Sat Nav and programme before you start your journey</a:t>
            </a:r>
          </a:p>
          <a:p>
            <a:r>
              <a:rPr lang="en-GB" sz="2400" dirty="0">
                <a:latin typeface="Arial" panose="020B0604020202020204" pitchFamily="34" charset="0"/>
                <a:cs typeface="Arial" panose="020B0604020202020204" pitchFamily="34" charset="0"/>
              </a:rPr>
              <a:t>Pre-set the radio or play lists before setting off</a:t>
            </a:r>
          </a:p>
          <a:p>
            <a:r>
              <a:rPr lang="en-GB" sz="2400" dirty="0">
                <a:latin typeface="Arial" panose="020B0604020202020204" pitchFamily="34" charset="0"/>
                <a:cs typeface="Arial" panose="020B0604020202020204" pitchFamily="34" charset="0"/>
              </a:rPr>
              <a:t>Send any texts or make calls, then pop your phone in the glove box.</a:t>
            </a:r>
          </a:p>
        </p:txBody>
      </p:sp>
      <p:pic>
        <p:nvPicPr>
          <p:cNvPr id="8" name="Picture 7">
            <a:extLst>
              <a:ext uri="{FF2B5EF4-FFF2-40B4-BE49-F238E27FC236}">
                <a16:creationId xmlns:a16="http://schemas.microsoft.com/office/drawing/2014/main" id="{74F1B972-F67F-27E3-797E-C91B861743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6000" y="365125"/>
            <a:ext cx="1346620" cy="1293583"/>
          </a:xfrm>
          <a:prstGeom prst="rect">
            <a:avLst/>
          </a:prstGeom>
        </p:spPr>
      </p:pic>
    </p:spTree>
    <p:extLst>
      <p:ext uri="{BB962C8B-B14F-4D97-AF65-F5344CB8AC3E}">
        <p14:creationId xmlns:p14="http://schemas.microsoft.com/office/powerpoint/2010/main" val="4147744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5852-265B-D086-41C5-85FAF3F4FB4F}"/>
              </a:ext>
            </a:extLst>
          </p:cNvPr>
          <p:cNvSpPr>
            <a:spLocks noGrp="1"/>
          </p:cNvSpPr>
          <p:nvPr>
            <p:ph type="title"/>
          </p:nvPr>
        </p:nvSpPr>
        <p:spPr>
          <a:xfrm>
            <a:off x="838200" y="365125"/>
            <a:ext cx="10515600" cy="973345"/>
          </a:xfrm>
        </p:spPr>
        <p:txBody>
          <a:bodyPr/>
          <a:lstStyle/>
          <a:p>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The facts … using a mobile phone hand - held or hands free.</a:t>
            </a:r>
            <a:b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GB"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Drivers are… </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E0EEE91-729F-4000-29CD-8625B8F4F89E}"/>
              </a:ext>
            </a:extLst>
          </p:cNvPr>
          <p:cNvSpPr>
            <a:spLocks noGrp="1"/>
          </p:cNvSpPr>
          <p:nvPr>
            <p:ph idx="1"/>
          </p:nvPr>
        </p:nvSpPr>
        <p:spPr/>
        <p:txBody>
          <a:bodyPr>
            <a:normAutofit/>
          </a:bodyPr>
          <a:lstStyle/>
          <a:p>
            <a:r>
              <a:rPr lang="en-GB" sz="2400" dirty="0">
                <a:latin typeface="Arial" panose="020B0604020202020204" pitchFamily="34" charset="0"/>
                <a:cs typeface="Arial" panose="020B0604020202020204" pitchFamily="34" charset="0"/>
              </a:rPr>
              <a:t>Much less aware of what’s happening on the road around them. </a:t>
            </a:r>
          </a:p>
          <a:p>
            <a:r>
              <a:rPr lang="en-GB" sz="2400" dirty="0">
                <a:latin typeface="Arial" panose="020B0604020202020204" pitchFamily="34" charset="0"/>
                <a:cs typeface="Arial" panose="020B0604020202020204" pitchFamily="34" charset="0"/>
              </a:rPr>
              <a:t>Fail to see road signs. </a:t>
            </a:r>
          </a:p>
          <a:p>
            <a:r>
              <a:rPr lang="en-GB" sz="2400" dirty="0">
                <a:latin typeface="Arial" panose="020B0604020202020204" pitchFamily="34" charset="0"/>
                <a:cs typeface="Arial" panose="020B0604020202020204" pitchFamily="34" charset="0"/>
              </a:rPr>
              <a:t> Fail to maintain proper lane position and steady speed. </a:t>
            </a:r>
          </a:p>
          <a:p>
            <a:r>
              <a:rPr lang="en-GB" sz="2400" dirty="0">
                <a:latin typeface="Arial" panose="020B0604020202020204" pitchFamily="34" charset="0"/>
                <a:cs typeface="Arial" panose="020B0604020202020204" pitchFamily="34" charset="0"/>
              </a:rPr>
              <a:t> Are more likely to ‘tailgate’ the vehicle in front. </a:t>
            </a:r>
          </a:p>
          <a:p>
            <a:r>
              <a:rPr lang="en-GB" sz="2400" dirty="0">
                <a:latin typeface="Arial" panose="020B0604020202020204" pitchFamily="34" charset="0"/>
                <a:cs typeface="Arial" panose="020B0604020202020204" pitchFamily="34" charset="0"/>
              </a:rPr>
              <a:t> React more slowly, take longer to brake and longer to stop. </a:t>
            </a:r>
          </a:p>
          <a:p>
            <a:r>
              <a:rPr lang="en-GB" sz="2400" dirty="0">
                <a:latin typeface="Arial" panose="020B0604020202020204" pitchFamily="34" charset="0"/>
                <a:cs typeface="Arial" panose="020B0604020202020204" pitchFamily="34" charset="0"/>
              </a:rPr>
              <a:t> Are more likely to enter unsafe gaps in traffic.</a:t>
            </a:r>
          </a:p>
          <a:p>
            <a:r>
              <a:rPr lang="en-GB" sz="2400" dirty="0">
                <a:latin typeface="Arial" panose="020B0604020202020204" pitchFamily="34" charset="0"/>
                <a:cs typeface="Arial" panose="020B0604020202020204" pitchFamily="34" charset="0"/>
              </a:rPr>
              <a:t> Feel more stressed and frustrated. </a:t>
            </a:r>
          </a:p>
        </p:txBody>
      </p:sp>
      <p:pic>
        <p:nvPicPr>
          <p:cNvPr id="6" name="Content Placeholder 6">
            <a:extLst>
              <a:ext uri="{FF2B5EF4-FFF2-40B4-BE49-F238E27FC236}">
                <a16:creationId xmlns:a16="http://schemas.microsoft.com/office/drawing/2014/main" id="{5E13956C-7C5F-27B8-C951-0DBD2A5A27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805488"/>
            <a:ext cx="12192000" cy="1052512"/>
          </a:xfrm>
          <a:prstGeom prst="rect">
            <a:avLst/>
          </a:prstGeom>
        </p:spPr>
      </p:pic>
    </p:spTree>
    <p:extLst>
      <p:ext uri="{BB962C8B-B14F-4D97-AF65-F5344CB8AC3E}">
        <p14:creationId xmlns:p14="http://schemas.microsoft.com/office/powerpoint/2010/main" val="164559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C5F9-8A1E-6483-0CE9-C1541C78459A}"/>
              </a:ext>
              <a:ext uri="{C183D7F6-B498-43B3-948B-1728B52AA6E4}">
                <adec:decorative xmlns:adec="http://schemas.microsoft.com/office/drawing/2017/decorative" val="0"/>
              </a:ext>
            </a:extLst>
          </p:cNvPr>
          <p:cNvSpPr>
            <a:spLocks noGrp="1"/>
          </p:cNvSpPr>
          <p:nvPr>
            <p:ph type="title"/>
          </p:nvPr>
        </p:nvSpPr>
        <p:spPr>
          <a:xfrm>
            <a:off x="838200" y="365125"/>
            <a:ext cx="10515600" cy="1039605"/>
          </a:xfrm>
        </p:spPr>
        <p:txBody>
          <a:bodyPr>
            <a:normAutofit fontScale="90000"/>
          </a:bodyPr>
          <a:lstStyle/>
          <a:p>
            <a:r>
              <a:rPr lang="en-GB" sz="2800" b="1" i="0" dirty="0">
                <a:effectLst/>
                <a:latin typeface="Arial" panose="020B0604020202020204" pitchFamily="34" charset="0"/>
                <a:cs typeface="Arial" panose="020B0604020202020204" pitchFamily="34" charset="0"/>
              </a:rPr>
              <a:t>The current penalties for using a mobile phone while driving are…</a:t>
            </a:r>
            <a:br>
              <a:rPr lang="en-GB" sz="2800" b="0" i="0" dirty="0">
                <a:solidFill>
                  <a:schemeClr val="accent3">
                    <a:lumMod val="50000"/>
                  </a:schemeClr>
                </a:solidFill>
                <a:effectLst/>
                <a:latin typeface="+mn-lt"/>
              </a:rPr>
            </a:br>
            <a:endParaRPr lang="en-GB" sz="2800" dirty="0">
              <a:solidFill>
                <a:schemeClr val="accent3">
                  <a:lumMod val="50000"/>
                </a:schemeClr>
              </a:solidFill>
              <a:latin typeface="+mn-lt"/>
            </a:endParaRPr>
          </a:p>
        </p:txBody>
      </p:sp>
      <p:sp>
        <p:nvSpPr>
          <p:cNvPr id="3" name="Content Placeholder 2">
            <a:extLst>
              <a:ext uri="{FF2B5EF4-FFF2-40B4-BE49-F238E27FC236}">
                <a16:creationId xmlns:a16="http://schemas.microsoft.com/office/drawing/2014/main" id="{09B3C47A-329C-436B-3227-0F643A2FDD74}"/>
              </a:ext>
              <a:ext uri="{C183D7F6-B498-43B3-948B-1728B52AA6E4}">
                <adec:decorative xmlns:adec="http://schemas.microsoft.com/office/drawing/2017/decorative" val="0"/>
              </a:ext>
            </a:extLst>
          </p:cNvPr>
          <p:cNvSpPr>
            <a:spLocks noGrp="1"/>
          </p:cNvSpPr>
          <p:nvPr>
            <p:ph idx="1"/>
          </p:nvPr>
        </p:nvSpPr>
        <p:spPr>
          <a:xfrm>
            <a:off x="838200" y="901148"/>
            <a:ext cx="10515600" cy="5275815"/>
          </a:xfrm>
        </p:spPr>
        <p:txBody>
          <a:bodyPr/>
          <a:lstStyle/>
          <a:p>
            <a:pPr algn="l">
              <a:buFont typeface="Arial" panose="020B0604020202020204" pitchFamily="34" charset="0"/>
              <a:buChar char="•"/>
            </a:pPr>
            <a:endParaRPr lang="en-GB" sz="2400" b="0" i="0" dirty="0">
              <a:effectLst/>
            </a:endParaRPr>
          </a:p>
          <a:p>
            <a:pPr algn="l">
              <a:buFont typeface="Arial" panose="020B0604020202020204" pitchFamily="34" charset="0"/>
              <a:buChar char="•"/>
            </a:pPr>
            <a:r>
              <a:rPr lang="en-GB" sz="2400" b="0" i="0" dirty="0">
                <a:effectLst/>
                <a:latin typeface="Arial" panose="020B0604020202020204" pitchFamily="34" charset="0"/>
                <a:cs typeface="Arial" panose="020B0604020202020204" pitchFamily="34" charset="0"/>
              </a:rPr>
              <a:t>A fixed-penalty notice, a £200 fine and six penalty points for using a handheld phone when driving.</a:t>
            </a:r>
          </a:p>
          <a:p>
            <a:pPr algn="l">
              <a:buFont typeface="Arial" panose="020B0604020202020204" pitchFamily="34" charset="0"/>
              <a:buChar char="•"/>
            </a:pPr>
            <a:r>
              <a:rPr lang="en-GB" sz="2400" b="0" i="0" dirty="0">
                <a:effectLst/>
                <a:latin typeface="Arial" panose="020B0604020202020204" pitchFamily="34" charset="0"/>
                <a:cs typeface="Arial" panose="020B0604020202020204" pitchFamily="34" charset="0"/>
              </a:rPr>
              <a:t>New drivers who have passed their test in the past two years will automatically lose their licence.</a:t>
            </a:r>
          </a:p>
          <a:p>
            <a:pPr algn="l">
              <a:buFont typeface="Arial" panose="020B0604020202020204" pitchFamily="34" charset="0"/>
              <a:buChar char="•"/>
            </a:pPr>
            <a:r>
              <a:rPr lang="en-GB" sz="2400" b="0" i="0" dirty="0">
                <a:effectLst/>
                <a:latin typeface="Arial" panose="020B0604020202020204" pitchFamily="34" charset="0"/>
                <a:cs typeface="Arial" panose="020B0604020202020204" pitchFamily="34" charset="0"/>
              </a:rPr>
              <a:t>If taken to court, you could face disqualification and a fine of up to £1,000 (£2,500 if you’re driving a lorry or a bus).</a:t>
            </a:r>
          </a:p>
          <a:p>
            <a:pPr marL="0" indent="0" algn="l">
              <a:buNone/>
            </a:pPr>
            <a:endParaRPr lang="en-GB" sz="2400" b="0" i="0" dirty="0">
              <a:solidFill>
                <a:srgbClr val="111111"/>
              </a:solidFill>
              <a:effectLst/>
              <a:latin typeface="Arial" panose="020B0604020202020204" pitchFamily="34" charset="0"/>
              <a:cs typeface="Arial" panose="020B0604020202020204" pitchFamily="34" charset="0"/>
            </a:endParaRPr>
          </a:p>
          <a:p>
            <a:pPr marL="0" indent="0" algn="l">
              <a:buNone/>
            </a:pPr>
            <a:r>
              <a:rPr lang="en-GB" sz="2400" b="1" dirty="0">
                <a:solidFill>
                  <a:srgbClr val="FF0000"/>
                </a:solidFill>
                <a:latin typeface="Arial" panose="020B0604020202020204" pitchFamily="34" charset="0"/>
                <a:cs typeface="Arial" panose="020B0604020202020204" pitchFamily="34" charset="0"/>
              </a:rPr>
              <a:t>Ask yourself… Could you live with the guilt if you caused injuries or death by using a </a:t>
            </a:r>
            <a:r>
              <a:rPr lang="en-GB" sz="2400" b="1" dirty="0">
                <a:solidFill>
                  <a:srgbClr val="FF0000"/>
                </a:solidFill>
                <a:effectLst/>
                <a:latin typeface="Arial" panose="020B0604020202020204" pitchFamily="34" charset="0"/>
                <a:cs typeface="Arial" panose="020B0604020202020204" pitchFamily="34" charset="0"/>
              </a:rPr>
              <a:t>phone, sat nav, tablet, or any device that can send or receive data, whilst driving or riding a motorcycle? </a:t>
            </a:r>
          </a:p>
          <a:p>
            <a:pPr marL="0" indent="0" algn="l">
              <a:buNone/>
            </a:pPr>
            <a:endParaRPr lang="en-GB" sz="2400" b="1" i="1" dirty="0">
              <a:solidFill>
                <a:srgbClr val="0B0C0C"/>
              </a:solidFill>
            </a:endParaRPr>
          </a:p>
          <a:p>
            <a:pPr marL="0" indent="0" algn="l">
              <a:buNone/>
            </a:pPr>
            <a:endParaRPr lang="en-GB" sz="2400" b="1" i="1" dirty="0">
              <a:solidFill>
                <a:srgbClr val="111111"/>
              </a:solidFill>
              <a:effectLst/>
            </a:endParaRPr>
          </a:p>
          <a:p>
            <a:endParaRPr lang="en-GB" dirty="0"/>
          </a:p>
        </p:txBody>
      </p:sp>
      <p:pic>
        <p:nvPicPr>
          <p:cNvPr id="5" name="Content Placeholder 6">
            <a:extLst>
              <a:ext uri="{FF2B5EF4-FFF2-40B4-BE49-F238E27FC236}">
                <a16:creationId xmlns:a16="http://schemas.microsoft.com/office/drawing/2014/main" id="{70296ABD-0D20-1232-7029-66DC455193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805488"/>
            <a:ext cx="12192000" cy="1052512"/>
          </a:xfrm>
          <a:prstGeom prst="rect">
            <a:avLst/>
          </a:prstGeom>
        </p:spPr>
      </p:pic>
    </p:spTree>
    <p:extLst>
      <p:ext uri="{BB962C8B-B14F-4D97-AF65-F5344CB8AC3E}">
        <p14:creationId xmlns:p14="http://schemas.microsoft.com/office/powerpoint/2010/main" val="91338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624A-1D39-6DB0-0758-046C944BE336}"/>
              </a:ext>
              <a:ext uri="{C183D7F6-B498-43B3-948B-1728B52AA6E4}">
                <adec:decorative xmlns:adec="http://schemas.microsoft.com/office/drawing/2017/decorative" val="0"/>
              </a:ext>
            </a:extLst>
          </p:cNvPr>
          <p:cNvSpPr>
            <a:spLocks noGrp="1"/>
          </p:cNvSpPr>
          <p:nvPr>
            <p:ph type="title"/>
          </p:nvPr>
        </p:nvSpPr>
        <p:spPr/>
        <p:txBody>
          <a:bodyPr>
            <a:normAutofit fontScale="90000"/>
          </a:bodyPr>
          <a:lstStyle/>
          <a:p>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Staying clear-headed whilst you’re on the road</a:t>
            </a:r>
            <a:br>
              <a:rPr kumimoji="0" lang="en-GB"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br>
              <a:rPr kumimoji="0" lang="en-GB" sz="3100" b="1" i="0" u="none" strike="noStrike" kern="1200" cap="none" spc="0" normalizeH="0" baseline="0" noProof="0" dirty="0">
                <a:ln>
                  <a:noFill/>
                </a:ln>
                <a:effectLst/>
                <a:uLnTx/>
                <a:uFillTx/>
                <a:latin typeface="+mn-lt"/>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br>
              <a:rPr kumimoji="0" lang="en-GB" sz="4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j-ea"/>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7A24A98C-5FD5-74EC-543B-4AA19AB53D60}"/>
              </a:ext>
              <a:ext uri="{C183D7F6-B498-43B3-948B-1728B52AA6E4}">
                <adec:decorative xmlns:adec="http://schemas.microsoft.com/office/drawing/2017/decorative" val="0"/>
              </a:ext>
            </a:extLst>
          </p:cNvPr>
          <p:cNvSpPr>
            <a:spLocks noGrp="1"/>
          </p:cNvSpPr>
          <p:nvPr>
            <p:ph idx="1"/>
          </p:nvPr>
        </p:nvSpPr>
        <p:spPr/>
        <p:txBody>
          <a:bodyPr>
            <a:normAutofit/>
          </a:bodyPr>
          <a:lstStyle/>
          <a:p>
            <a:r>
              <a:rPr lang="en-GB" sz="2400" dirty="0">
                <a:latin typeface="Arial" panose="020B0604020202020204" pitchFamily="34" charset="0"/>
                <a:cs typeface="Arial" panose="020B0604020202020204" pitchFamily="34" charset="0"/>
              </a:rPr>
              <a:t>Keep calm and focussed</a:t>
            </a:r>
          </a:p>
          <a:p>
            <a:r>
              <a:rPr lang="en-GB" sz="2400" dirty="0">
                <a:latin typeface="Arial" panose="020B0604020202020204" pitchFamily="34" charset="0"/>
                <a:cs typeface="Arial" panose="020B0604020202020204" pitchFamily="34" charset="0"/>
              </a:rPr>
              <a:t>If you have something on your mind, try to deal with it as much as possible before getting behind the wheel.</a:t>
            </a:r>
          </a:p>
          <a:p>
            <a:r>
              <a:rPr lang="en-GB" sz="2400" dirty="0">
                <a:latin typeface="Arial" panose="020B0604020202020204" pitchFamily="34" charset="0"/>
                <a:cs typeface="Arial" panose="020B0604020202020204" pitchFamily="34" charset="0"/>
              </a:rPr>
              <a:t>Try not to drive if you're feeling overwhelmed or stressed</a:t>
            </a:r>
          </a:p>
          <a:p>
            <a:r>
              <a:rPr lang="en-GB" sz="2400" dirty="0">
                <a:latin typeface="Arial" panose="020B0604020202020204" pitchFamily="34" charset="0"/>
                <a:cs typeface="Arial" panose="020B0604020202020204" pitchFamily="34" charset="0"/>
              </a:rPr>
              <a:t>If you need to make a call or send a text, wait until you've pulled over safely to use your phone.</a:t>
            </a:r>
          </a:p>
          <a:p>
            <a:r>
              <a:rPr lang="en-GB" sz="2400" dirty="0">
                <a:latin typeface="Arial" panose="020B0604020202020204" pitchFamily="34" charset="0"/>
                <a:cs typeface="Arial" panose="020B0604020202020204" pitchFamily="34" charset="0"/>
              </a:rPr>
              <a:t>Even if you're feeling stressed, resist the urge to smoke, vape or eat while you're driving.</a:t>
            </a:r>
          </a:p>
          <a:p>
            <a:endParaRPr lang="en-GB" dirty="0"/>
          </a:p>
        </p:txBody>
      </p:sp>
      <p:pic>
        <p:nvPicPr>
          <p:cNvPr id="4" name="Picture 3">
            <a:extLst>
              <a:ext uri="{FF2B5EF4-FFF2-40B4-BE49-F238E27FC236}">
                <a16:creationId xmlns:a16="http://schemas.microsoft.com/office/drawing/2014/main" id="{004540E5-3AC7-7D44-90F7-5533343948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043" y="5792506"/>
            <a:ext cx="12216063" cy="1064181"/>
          </a:xfrm>
          <a:prstGeom prst="rect">
            <a:avLst/>
          </a:prstGeom>
        </p:spPr>
      </p:pic>
    </p:spTree>
    <p:extLst>
      <p:ext uri="{BB962C8B-B14F-4D97-AF65-F5344CB8AC3E}">
        <p14:creationId xmlns:p14="http://schemas.microsoft.com/office/powerpoint/2010/main" val="199444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28C2-A06E-9C62-B399-9220A406321A}"/>
              </a:ext>
            </a:extLst>
          </p:cNvPr>
          <p:cNvSpPr>
            <a:spLocks noGrp="1"/>
          </p:cNvSpPr>
          <p:nvPr>
            <p:ph type="title"/>
          </p:nvPr>
        </p:nvSpPr>
        <p:spPr>
          <a:xfrm>
            <a:off x="838200" y="365125"/>
            <a:ext cx="10515600" cy="821029"/>
          </a:xfrm>
        </p:spPr>
        <p:txBody>
          <a:bodyPr>
            <a:normAutofit/>
          </a:bodyPr>
          <a:lstStyle/>
          <a:p>
            <a:r>
              <a:rPr lang="en-GB" sz="2800" b="1" dirty="0">
                <a:latin typeface="Arial" panose="020B0604020202020204" pitchFamily="34" charset="0"/>
                <a:cs typeface="Arial" panose="020B0604020202020204" pitchFamily="34" charset="0"/>
              </a:rPr>
              <a:t>Would you distract your friend…</a:t>
            </a:r>
          </a:p>
        </p:txBody>
      </p:sp>
      <p:pic>
        <p:nvPicPr>
          <p:cNvPr id="4" name="Content Placeholder 3">
            <a:extLst>
              <a:ext uri="{FF2B5EF4-FFF2-40B4-BE49-F238E27FC236}">
                <a16:creationId xmlns:a16="http://schemas.microsoft.com/office/drawing/2014/main" id="{AFC5F854-6997-7CE0-856E-0DCE49EB4C38}"/>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0" y="5805488"/>
            <a:ext cx="12192000" cy="1052512"/>
          </a:xfrm>
          <a:prstGeom prst="rect">
            <a:avLst/>
          </a:prstGeom>
        </p:spPr>
      </p:pic>
      <p:pic>
        <p:nvPicPr>
          <p:cNvPr id="3" name="Online Media 2" title="DOE ROAD SAFETY - DRIVER DISTRACTION">
            <a:hlinkClick r:id="" action="ppaction://media"/>
            <a:extLst>
              <a:ext uri="{FF2B5EF4-FFF2-40B4-BE49-F238E27FC236}">
                <a16:creationId xmlns:a16="http://schemas.microsoft.com/office/drawing/2014/main" id="{048281F5-D6EF-C9BF-EEDF-4FE441659ED7}"/>
              </a:ext>
            </a:extLst>
          </p:cNvPr>
          <p:cNvPicPr>
            <a:picLocks noRot="1" noChangeAspect="1"/>
          </p:cNvPicPr>
          <p:nvPr>
            <a:videoFile r:link="rId1"/>
          </p:nvPr>
        </p:nvPicPr>
        <p:blipFill>
          <a:blip r:embed="rId5"/>
          <a:stretch>
            <a:fillRect/>
          </a:stretch>
        </p:blipFill>
        <p:spPr>
          <a:xfrm>
            <a:off x="2157984" y="1177276"/>
            <a:ext cx="7690104" cy="4344909"/>
          </a:xfrm>
          <a:prstGeom prst="rect">
            <a:avLst/>
          </a:prstGeom>
        </p:spPr>
      </p:pic>
    </p:spTree>
    <p:extLst>
      <p:ext uri="{BB962C8B-B14F-4D97-AF65-F5344CB8AC3E}">
        <p14:creationId xmlns:p14="http://schemas.microsoft.com/office/powerpoint/2010/main" val="22504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DE8468911B51499DDED42AD5E578DD" ma:contentTypeVersion="15" ma:contentTypeDescription="Create a new document." ma:contentTypeScope="" ma:versionID="42dab4b1e7373d451e8073cf9ac288d6">
  <xsd:schema xmlns:xsd="http://www.w3.org/2001/XMLSchema" xmlns:xs="http://www.w3.org/2001/XMLSchema" xmlns:p="http://schemas.microsoft.com/office/2006/metadata/properties" xmlns:ns2="76094fc0-a6c5-4cb5-82c9-4a2996530e83" xmlns:ns3="b7a24664-3b63-4175-ae70-e31a8ff6c1c9" targetNamespace="http://schemas.microsoft.com/office/2006/metadata/properties" ma:root="true" ma:fieldsID="96cd42c60082d59058170c760ffabf42" ns2:_="" ns3:_="">
    <xsd:import namespace="76094fc0-a6c5-4cb5-82c9-4a2996530e83"/>
    <xsd:import namespace="b7a24664-3b63-4175-ae70-e31a8ff6c1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94fc0-a6c5-4cb5-82c9-4a2996530e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e4fde04-eaf7-46f4-90d8-754f3b92ddc1"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a24664-3b63-4175-ae70-e31a8ff6c1c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e45dc02-3a51-4619-82e4-6ef4c7e88a98}" ma:internalName="TaxCatchAll" ma:showField="CatchAllData" ma:web="b7a24664-3b63-4175-ae70-e31a8ff6c1c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6094fc0-a6c5-4cb5-82c9-4a2996530e83">
      <Terms xmlns="http://schemas.microsoft.com/office/infopath/2007/PartnerControls"/>
    </lcf76f155ced4ddcb4097134ff3c332f>
    <TaxCatchAll xmlns="b7a24664-3b63-4175-ae70-e31a8ff6c1c9" xsi:nil="true"/>
    <SharedWithUsers xmlns="b7a24664-3b63-4175-ae70-e31a8ff6c1c9">
      <UserInfo>
        <DisplayName>Leach, Kate</DisplayName>
        <AccountId>42</AccountId>
        <AccountType/>
      </UserInfo>
      <UserInfo>
        <DisplayName>Hopkins Rosalyn</DisplayName>
        <AccountId>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00DDAB-9AC7-49F0-A414-53E8DB5712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94fc0-a6c5-4cb5-82c9-4a2996530e83"/>
    <ds:schemaRef ds:uri="b7a24664-3b63-4175-ae70-e31a8ff6c1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1BB7F7-6AA8-4E8C-B9FA-C9A39368CB03}">
  <ds:schemaRefs>
    <ds:schemaRef ds:uri="http://www.w3.org/XML/1998/namespace"/>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dcmitype/"/>
    <ds:schemaRef ds:uri="b7a24664-3b63-4175-ae70-e31a8ff6c1c9"/>
    <ds:schemaRef ds:uri="http://schemas.openxmlformats.org/package/2006/metadata/core-properties"/>
    <ds:schemaRef ds:uri="76094fc0-a6c5-4cb5-82c9-4a2996530e83"/>
    <ds:schemaRef ds:uri="http://purl.org/dc/terms/"/>
  </ds:schemaRefs>
</ds:datastoreItem>
</file>

<file path=customXml/itemProps3.xml><?xml version="1.0" encoding="utf-8"?>
<ds:datastoreItem xmlns:ds="http://schemas.openxmlformats.org/officeDocument/2006/customXml" ds:itemID="{6D01B3F8-619A-4ECB-9AC7-EFF5BBC7F8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2339</TotalTime>
  <Words>1111</Words>
  <Application>Microsoft Office PowerPoint</Application>
  <PresentationFormat>Widescreen</PresentationFormat>
  <Paragraphs>108</Paragraphs>
  <Slides>17</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Open Sans</vt:lpstr>
      <vt:lpstr>Office Theme</vt:lpstr>
      <vt:lpstr> Distraction</vt:lpstr>
      <vt:lpstr>Road Safety Distraction  </vt:lpstr>
      <vt:lpstr> Our Party Car - Distraction   </vt:lpstr>
      <vt:lpstr> Different types of driving distractions  </vt:lpstr>
      <vt:lpstr>    Distraction    </vt:lpstr>
      <vt:lpstr>The facts … using a mobile phone hand - held or hands free. Drivers are… </vt:lpstr>
      <vt:lpstr>The current penalties for using a mobile phone while driving are… </vt:lpstr>
      <vt:lpstr>    Staying clear-headed whilst you’re on the road    </vt:lpstr>
      <vt:lpstr>Would you distract your friend…</vt:lpstr>
      <vt:lpstr>   Staying focused with passengers in the car….   </vt:lpstr>
      <vt:lpstr>   Staying focused while you have passengers in the car….   </vt:lpstr>
      <vt:lpstr>  Driving safely with Pets in the car   </vt:lpstr>
      <vt:lpstr> Distraction  </vt:lpstr>
      <vt:lpstr>Be mindful of everything</vt:lpstr>
      <vt:lpstr> Remember the two second gap  </vt:lpstr>
      <vt:lpstr>Road Safety Distraction </vt:lpstr>
      <vt:lpstr>Thankyou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Flynn Patricia</dc:creator>
  <cp:lastModifiedBy>Hopkins Rosalyn</cp:lastModifiedBy>
  <cp:revision>2</cp:revision>
  <dcterms:created xsi:type="dcterms:W3CDTF">2022-10-26T12:42:38Z</dcterms:created>
  <dcterms:modified xsi:type="dcterms:W3CDTF">2023-02-09T17:58:33Z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0x0101004ADE8468911B51499DDED42AD5E578DD</vt:lpwstr>
  </property>
  <property fmtid="{D5CDD505-2E9C-101B-9397-08002B2CF9AE}" pid="3" name="MediaServiceImageTags">
    <vt:lpwstr/>
  </property>
</Properties>
</file>